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78" r:id="rId4"/>
    <p:sldId id="258" r:id="rId5"/>
    <p:sldId id="266" r:id="rId6"/>
    <p:sldId id="276" r:id="rId7"/>
    <p:sldId id="277" r:id="rId8"/>
    <p:sldId id="259" r:id="rId9"/>
    <p:sldId id="268" r:id="rId10"/>
    <p:sldId id="269" r:id="rId11"/>
    <p:sldId id="270" r:id="rId12"/>
    <p:sldId id="261" r:id="rId13"/>
    <p:sldId id="262" r:id="rId14"/>
    <p:sldId id="263" r:id="rId15"/>
    <p:sldId id="264" r:id="rId16"/>
    <p:sldId id="265" r:id="rId17"/>
    <p:sldId id="271" r:id="rId18"/>
    <p:sldId id="272" r:id="rId19"/>
    <p:sldId id="273" r:id="rId20"/>
    <p:sldId id="274" r:id="rId21"/>
    <p:sldId id="279" r:id="rId2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7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75184" autoAdjust="0"/>
  </p:normalViewPr>
  <p:slideViewPr>
    <p:cSldViewPr snapToGrid="0">
      <p:cViewPr varScale="1">
        <p:scale>
          <a:sx n="66" d="100"/>
          <a:sy n="66" d="100"/>
        </p:scale>
        <p:origin x="134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S\Desktop\&#1578;&#1593;&#1583;&#1610;&#1604;%20&#1583;&#1585;&#1575;&#1587;&#1577;%20&#1580;&#1583;&#1608;&#1609;%20&#1604;&#1593;&#1576;&#1577;%20&#1575;&#1604;&#1588;&#1591;&#1585;&#1606;&#1580;&#1581;%20&#1603;&#1591;&#1604;&#1576;%20&#1575;&#1604;&#1593;&#1605;&#1610;&#1604;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ar-EG"/>
              <a:t>الايرادات</a:t>
            </a:r>
            <a:r>
              <a:rPr lang="ar-EG" baseline="0"/>
              <a:t> لمده خمس سنوات 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26920384951881"/>
          <c:y val="0.19689814814814816"/>
          <c:w val="0.83953018372703414"/>
          <c:h val="0.70959135316418775"/>
        </c:manualLayout>
      </c:layout>
      <c:barChart>
        <c:barDir val="col"/>
        <c:grouping val="clustered"/>
        <c:varyColors val="0"/>
        <c:ser>
          <c:idx val="1"/>
          <c:order val="1"/>
          <c:spPr>
            <a:solidFill>
              <a:srgbClr val="C0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'قائمة الدخل '!$T$4:$X$4</c:f>
              <c:numCache>
                <c:formatCode>General</c:formatCode>
                <c:ptCount val="5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</c:numCache>
            </c:numRef>
          </c:cat>
          <c:val>
            <c:numRef>
              <c:f>'قائمة الدخل '!$T$6:$X$6</c:f>
              <c:numCache>
                <c:formatCode>0</c:formatCode>
                <c:ptCount val="5"/>
                <c:pt idx="0">
                  <c:v>1320000</c:v>
                </c:pt>
                <c:pt idx="1">
                  <c:v>1798000</c:v>
                </c:pt>
                <c:pt idx="2">
                  <c:v>2103440</c:v>
                </c:pt>
                <c:pt idx="3">
                  <c:v>2466618.4</c:v>
                </c:pt>
                <c:pt idx="4">
                  <c:v>2898871.9040000001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C2-4686-B396-CAF676F75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6"/>
        <c:axId val="1614854095"/>
        <c:axId val="161485783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gradFill rotWithShape="1">
                    <a:gsLst>
                      <a:gs pos="0">
                        <a:schemeClr val="accent1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'قائمة الدخل '!$T$4:$X$4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2025</c:v>
                      </c:pt>
                      <c:pt idx="1">
                        <c:v>2026</c:v>
                      </c:pt>
                      <c:pt idx="2">
                        <c:v>2027</c:v>
                      </c:pt>
                      <c:pt idx="3">
                        <c:v>2028</c:v>
                      </c:pt>
                      <c:pt idx="4">
                        <c:v>2029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'قائمة الدخل '!$T$5:$X$5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18C2-4686-B396-CAF676F7565A}"/>
                  </c:ext>
                </c:extLst>
              </c15:ser>
            </c15:filteredBarSeries>
          </c:ext>
        </c:extLst>
      </c:barChart>
      <c:catAx>
        <c:axId val="1614854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4857839"/>
        <c:crosses val="autoZero"/>
        <c:auto val="1"/>
        <c:lblAlgn val="ctr"/>
        <c:lblOffset val="100"/>
        <c:noMultiLvlLbl val="0"/>
      </c:catAx>
      <c:valAx>
        <c:axId val="1614857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4854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ar-EG"/>
              <a:t>مجمل الربح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'قائمة الدخل '!$M$3:$Q$4</c:f>
              <c:strCache>
                <c:ptCount val="5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</c:strCache>
            </c:strRef>
          </c:cat>
          <c:val>
            <c:numRef>
              <c:f>'قائمة الدخل '!$M$6:$Q$6</c:f>
              <c:numCache>
                <c:formatCode>0</c:formatCode>
                <c:ptCount val="5"/>
                <c:pt idx="0">
                  <c:v>1245000</c:v>
                </c:pt>
                <c:pt idx="1">
                  <c:v>1608500</c:v>
                </c:pt>
                <c:pt idx="2">
                  <c:v>1902370</c:v>
                </c:pt>
                <c:pt idx="3">
                  <c:v>2253264.1999999997</c:v>
                </c:pt>
                <c:pt idx="4">
                  <c:v>2672474.452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15-48C8-A2D2-7E6D59EAA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6857535"/>
        <c:axId val="456854207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'قائمة الدخل '!$M$3:$Q$4</c15:sqref>
                        </c15:formulaRef>
                      </c:ext>
                    </c:extLst>
                    <c:strCache>
                      <c:ptCount val="5"/>
                      <c:pt idx="0">
                        <c:v>2025</c:v>
                      </c:pt>
                      <c:pt idx="1">
                        <c:v>2026</c:v>
                      </c:pt>
                      <c:pt idx="2">
                        <c:v>2027</c:v>
                      </c:pt>
                      <c:pt idx="3">
                        <c:v>2028</c:v>
                      </c:pt>
                      <c:pt idx="4">
                        <c:v>2029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'قائمة الدخل '!$M$5:$Q$5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E15-48C8-A2D2-7E6D59EAA7BA}"/>
                  </c:ext>
                </c:extLst>
              </c15:ser>
            </c15:filteredBarSeries>
          </c:ext>
        </c:extLst>
      </c:barChart>
      <c:catAx>
        <c:axId val="456857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854207"/>
        <c:crosses val="autoZero"/>
        <c:auto val="1"/>
        <c:lblAlgn val="ctr"/>
        <c:lblOffset val="100"/>
        <c:noMultiLvlLbl val="0"/>
      </c:catAx>
      <c:valAx>
        <c:axId val="456854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857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ar-EG"/>
              <a:t>صافى ربح العمليات قبل الاهلاك و</a:t>
            </a:r>
            <a:r>
              <a:rPr lang="ar-EG" baseline="0"/>
              <a:t> الضرائب </a:t>
            </a:r>
            <a:r>
              <a:rPr lang="ar-EG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'قائمة الدخل '!$K$27:$K$30</c:f>
              <c:strCache>
                <c:ptCount val="4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'قائمة الدخل '!$J$31:$J$34</c:f>
              <c:numCache>
                <c:formatCode>General</c:formatCode>
                <c:ptCount val="4"/>
                <c:pt idx="0" formatCode="0">
                  <c:v>2025</c:v>
                </c:pt>
                <c:pt idx="2" formatCode="0">
                  <c:v>619700</c:v>
                </c:pt>
              </c:numCache>
            </c:numRef>
          </c:cat>
          <c:val>
            <c:numRef>
              <c:f>'قائمة الدخل '!$K$31:$K$34</c:f>
              <c:numCache>
                <c:formatCode>General</c:formatCode>
                <c:ptCount val="4"/>
                <c:pt idx="0" formatCode="0">
                  <c:v>2026</c:v>
                </c:pt>
                <c:pt idx="2" formatCode="0">
                  <c:v>958200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77-46FB-AD77-1AB3061E7065}"/>
            </c:ext>
          </c:extLst>
        </c:ser>
        <c:ser>
          <c:idx val="1"/>
          <c:order val="1"/>
          <c:tx>
            <c:strRef>
              <c:f>'قائمة الدخل '!$L$27:$L$30</c:f>
              <c:strCache>
                <c:ptCount val="4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'قائمة الدخل '!$J$31:$J$34</c:f>
              <c:numCache>
                <c:formatCode>General</c:formatCode>
                <c:ptCount val="4"/>
                <c:pt idx="0" formatCode="0">
                  <c:v>2025</c:v>
                </c:pt>
                <c:pt idx="2" formatCode="0">
                  <c:v>619700</c:v>
                </c:pt>
              </c:numCache>
            </c:numRef>
          </c:cat>
          <c:val>
            <c:numRef>
              <c:f>'قائمة الدخل '!$L$31:$L$34</c:f>
              <c:numCache>
                <c:formatCode>General</c:formatCode>
                <c:ptCount val="4"/>
                <c:pt idx="0" formatCode="0">
                  <c:v>2027</c:v>
                </c:pt>
                <c:pt idx="2" formatCode="0">
                  <c:v>1209980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77-46FB-AD77-1AB3061E7065}"/>
            </c:ext>
          </c:extLst>
        </c:ser>
        <c:ser>
          <c:idx val="2"/>
          <c:order val="2"/>
          <c:tx>
            <c:strRef>
              <c:f>'قائمة الدخل '!$M$27:$M$30</c:f>
              <c:strCache>
                <c:ptCount val="4"/>
                <c:pt idx="1">
                  <c:v>صافى الربح قبل الفائدة و الضرائب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'قائمة الدخل '!$J$31:$J$34</c:f>
              <c:numCache>
                <c:formatCode>General</c:formatCode>
                <c:ptCount val="4"/>
                <c:pt idx="0" formatCode="0">
                  <c:v>2025</c:v>
                </c:pt>
                <c:pt idx="2" formatCode="0">
                  <c:v>619700</c:v>
                </c:pt>
              </c:numCache>
            </c:numRef>
          </c:cat>
          <c:val>
            <c:numRef>
              <c:f>'قائمة الدخل '!$M$31:$M$34</c:f>
              <c:numCache>
                <c:formatCode>General</c:formatCode>
                <c:ptCount val="4"/>
                <c:pt idx="0" formatCode="0">
                  <c:v>2028</c:v>
                </c:pt>
                <c:pt idx="2" formatCode="0">
                  <c:v>1551979.1999999997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77-46FB-AD77-1AB3061E7065}"/>
            </c:ext>
          </c:extLst>
        </c:ser>
        <c:ser>
          <c:idx val="3"/>
          <c:order val="3"/>
          <c:tx>
            <c:strRef>
              <c:f>'قائمة الدخل '!$N$27:$N$30</c:f>
              <c:strCache>
                <c:ptCount val="4"/>
                <c:pt idx="1">
                  <c:v>صافى الربح قبل الفائدة و الضرائب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'قائمة الدخل '!$J$31:$J$34</c:f>
              <c:numCache>
                <c:formatCode>General</c:formatCode>
                <c:ptCount val="4"/>
                <c:pt idx="0" formatCode="0">
                  <c:v>2025</c:v>
                </c:pt>
                <c:pt idx="2" formatCode="0">
                  <c:v>619700</c:v>
                </c:pt>
              </c:numCache>
            </c:numRef>
          </c:cat>
          <c:val>
            <c:numRef>
              <c:f>'قائمة الدخل '!$N$31:$N$34</c:f>
              <c:numCache>
                <c:formatCode>General</c:formatCode>
                <c:ptCount val="4"/>
                <c:pt idx="0" formatCode="0">
                  <c:v>2029</c:v>
                </c:pt>
                <c:pt idx="2" formatCode="0">
                  <c:v>1960584.452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377-46FB-AD77-1AB3061E7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9137983"/>
        <c:axId val="459138399"/>
      </c:barChart>
      <c:catAx>
        <c:axId val="459137983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138399"/>
        <c:crosses val="autoZero"/>
        <c:auto val="1"/>
        <c:lblAlgn val="ctr"/>
        <c:lblOffset val="100"/>
        <c:noMultiLvlLbl val="0"/>
      </c:catAx>
      <c:valAx>
        <c:axId val="459138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13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ar-EG"/>
              <a:t>صافى الربح القابل للتوزيعات 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rgbClr val="FF0000"/>
              </a:solidFill>
            </a:ln>
            <a:effectLst/>
          </c:spPr>
          <c:invertIfNegative val="0"/>
          <c:cat>
            <c:strRef>
              <c:f>'قائمة الدخل '!$K$56:$O$57</c:f>
              <c:strCache>
                <c:ptCount val="5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</c:strCache>
            </c:strRef>
          </c:cat>
          <c:val>
            <c:numRef>
              <c:f>'قائمة الدخل '!$K$58:$O$58</c:f>
              <c:numCache>
                <c:formatCode>0</c:formatCode>
                <c:ptCount val="5"/>
                <c:pt idx="0">
                  <c:v>495760</c:v>
                </c:pt>
                <c:pt idx="1">
                  <c:v>766560</c:v>
                </c:pt>
                <c:pt idx="2">
                  <c:v>967984</c:v>
                </c:pt>
                <c:pt idx="3">
                  <c:v>1241583.3599999999</c:v>
                </c:pt>
                <c:pt idx="4">
                  <c:v>1568467.5616000001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0B-46CB-A648-0D78C48A3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4"/>
        <c:axId val="277770288"/>
        <c:axId val="277768624"/>
      </c:barChart>
      <c:catAx>
        <c:axId val="27777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768624"/>
        <c:crosses val="autoZero"/>
        <c:auto val="1"/>
        <c:lblAlgn val="ctr"/>
        <c:lblOffset val="100"/>
        <c:noMultiLvlLbl val="0"/>
      </c:catAx>
      <c:valAx>
        <c:axId val="27776862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770288"/>
        <c:crosses val="autoZero"/>
        <c:crossBetween val="between"/>
      </c:valAx>
      <c:spPr>
        <a:noFill/>
        <a:ln>
          <a:solidFill>
            <a:srgbClr val="C00000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0.24044</cdr:x>
      <cdr:y>0.40084</cdr:y>
    </cdr:from>
    <cdr:to>
      <cdr:x>0.96316</cdr:x>
      <cdr:y>0.50004</cdr:y>
    </cdr:to>
    <cdr:sp macro="" textlink="">
      <cdr:nvSpPr>
        <cdr:cNvPr id="2" name="Right Arrow 1"/>
        <cdr:cNvSpPr/>
      </cdr:nvSpPr>
      <cdr:spPr>
        <a:xfrm xmlns:a="http://schemas.openxmlformats.org/drawingml/2006/main" rot="-1020000">
          <a:off x="1099279" y="1099576"/>
          <a:ext cx="3304274" cy="272129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0.175</cdr:x>
      <cdr:y>0.1875</cdr:y>
    </cdr:from>
    <cdr:to>
      <cdr:x>0.99333</cdr:x>
      <cdr:y>0.61528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800100" y="514350"/>
          <a:ext cx="3741420" cy="1173480"/>
        </a:xfrm>
        <a:prstGeom xmlns:a="http://schemas.openxmlformats.org/drawingml/2006/main" prst="straightConnector1">
          <a:avLst/>
        </a:prstGeom>
        <a:ln xmlns:a="http://schemas.openxmlformats.org/drawingml/2006/main" w="76200">
          <a:solidFill>
            <a:srgbClr val="C00000">
              <a:alpha val="78000"/>
            </a:srgbClr>
          </a:solidFill>
          <a:prstDash val="dash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83BC4-D164-4C0A-A25A-BF02A0D2E6EC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0C693-8230-4C8B-B079-84D0960BC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7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3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63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18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01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33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EG" dirty="0" smtClean="0"/>
              <a:t>الرجوع الى الدراسة المالية : شيت الاكسل الفروض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49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EG" dirty="0" smtClean="0"/>
              <a:t>الرجوع الى قائمة الدخل – شيت الاكسل</a:t>
            </a:r>
            <a:r>
              <a:rPr lang="ar-EG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01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24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C693-8230-4C8B-B079-84D0960BCEB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44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o not remove" hidden="1"/>
          <p:cNvSpPr/>
          <p:nvPr userDrawn="1">
            <p:custDataLst>
              <p:tags r:id="rId1"/>
            </p:custDataLst>
          </p:nvPr>
        </p:nvSpPr>
        <p:spPr>
          <a:xfrm>
            <a:off x="1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288967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7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5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 not remove" hidden="1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9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7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8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1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0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7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0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9678-5935-463F-B4E8-3AEDF09A24F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CC4B8-ED5B-4A35-B675-9FBADF7D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5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48182"/>
            <a:ext cx="10363200" cy="241910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Economic </a:t>
            </a:r>
            <a:r>
              <a:rPr lang="en-US" dirty="0" smtClean="0"/>
              <a:t>Feasibility </a:t>
            </a:r>
            <a:r>
              <a:rPr lang="en-US" dirty="0"/>
              <a:t>study </a:t>
            </a:r>
            <a:r>
              <a:rPr lang="en-US" dirty="0" smtClean="0"/>
              <a:t>– 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en-US" dirty="0" smtClean="0"/>
              <a:t>Chess </a:t>
            </a:r>
            <a:r>
              <a:rPr lang="en-US" dirty="0"/>
              <a:t>game developer - Smartness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55862"/>
          </a:xfrm>
        </p:spPr>
        <p:txBody>
          <a:bodyPr>
            <a:normAutofit/>
          </a:bodyPr>
          <a:lstStyle/>
          <a:p>
            <a:endParaRPr lang="en-US" sz="8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3" y="3796496"/>
            <a:ext cx="8701272" cy="260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7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تابع السوق المستهدف: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دول الخليج الاخرى : بلغ حجم السوق باقى دول الخليج الاجرى تقدر بحوالى 20 مليون نسمة و يبلغ الطلب المتوقع :40000-60000 </a:t>
            </a:r>
          </a:p>
          <a:p>
            <a:pPr algn="r" rtl="1"/>
            <a:r>
              <a:rPr lang="ar-EG" dirty="0" smtClean="0"/>
              <a:t>باقى دول الشرق الاوسط: ( الاردن – لبنان – العراق) : يقدر بحوالى 70 مليون و يبلغ حجم الطلب المتوقع :50000 الى 100000 </a:t>
            </a:r>
          </a:p>
          <a:p>
            <a:pPr algn="r" rtl="1"/>
            <a:r>
              <a:rPr lang="ar-EG" dirty="0" smtClean="0"/>
              <a:t>اما اوروبا فقد يقدر عدد سكان اوروبا بحوالى 750 مليون نسمة مع الاهتمام الكبير بالشطرنج و التعليم 200000 الى 300000</a:t>
            </a:r>
          </a:p>
          <a:p>
            <a:pPr algn="r" rtl="1"/>
            <a:r>
              <a:rPr lang="ar-EG" dirty="0" smtClean="0"/>
              <a:t>الولايات المتحدة الامريكية : يقدر عدد سكان 330 مليون نسمة و مع الاهتمام المتزايد بالشطرنج و التعليم الرقمى يقدر ان تصل قاعدة المستخدمين الى 10 مليون مستخدم و يبلغ حجم الطلب المتوقع : 200000 -300000 </a:t>
            </a:r>
            <a:endParaRPr lang="ar-EG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41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تابع : السوق المستهدف: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يقدر عدد سكان روسيا بحوالى 144 مليون نسمة مع نسبة كبيرة منهم يمارسون الشطرنج و يبلغ الطلب المتوقع : 100000-150000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75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8846" y="365126"/>
            <a:ext cx="4804954" cy="862784"/>
          </a:xfrm>
        </p:spPr>
        <p:txBody>
          <a:bodyPr/>
          <a:lstStyle/>
          <a:p>
            <a:pPr algn="r" rtl="1"/>
            <a:r>
              <a:rPr lang="ar-EG" dirty="0" smtClean="0"/>
              <a:t>تحليل المنافسين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6288"/>
            <a:ext cx="10515600" cy="4870677"/>
          </a:xfrm>
        </p:spPr>
        <p:txBody>
          <a:bodyPr/>
          <a:lstStyle/>
          <a:p>
            <a:pPr algn="r" rtl="1"/>
            <a:r>
              <a:rPr lang="ar-EG" dirty="0" smtClean="0"/>
              <a:t>تتعدد المنافسين لهذا المنتج مثل </a:t>
            </a:r>
            <a:r>
              <a:rPr lang="en-GB" dirty="0" smtClean="0"/>
              <a:t>Chess.com , Spark.com , Chess tempo.com </a:t>
            </a:r>
            <a:r>
              <a:rPr lang="en-US" dirty="0" smtClean="0"/>
              <a:t>, </a:t>
            </a:r>
          </a:p>
          <a:p>
            <a:pPr algn="r" rtl="1"/>
            <a:r>
              <a:rPr lang="ar-EG" dirty="0" smtClean="0"/>
              <a:t>و سناقوم بتحليل </a:t>
            </a:r>
            <a:r>
              <a:rPr lang="en-GB" dirty="0" smtClean="0"/>
              <a:t>Chess.com </a:t>
            </a:r>
            <a:r>
              <a:rPr lang="en-GB" dirty="0"/>
              <a:t>, </a:t>
            </a:r>
            <a:r>
              <a:rPr lang="en-GB" dirty="0" smtClean="0"/>
              <a:t>Spark.com </a:t>
            </a:r>
            <a:r>
              <a:rPr lang="ar-EG" dirty="0" smtClean="0"/>
              <a:t>    </a:t>
            </a:r>
          </a:p>
          <a:p>
            <a:pPr algn="r" rt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649113"/>
              </p:ext>
            </p:extLst>
          </p:nvPr>
        </p:nvGraphicFramePr>
        <p:xfrm>
          <a:off x="1018906" y="2287210"/>
          <a:ext cx="10537371" cy="350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2457">
                  <a:extLst>
                    <a:ext uri="{9D8B030D-6E8A-4147-A177-3AD203B41FA5}">
                      <a16:colId xmlns:a16="http://schemas.microsoft.com/office/drawing/2014/main" val="2253846316"/>
                    </a:ext>
                  </a:extLst>
                </a:gridCol>
                <a:gridCol w="3512457">
                  <a:extLst>
                    <a:ext uri="{9D8B030D-6E8A-4147-A177-3AD203B41FA5}">
                      <a16:colId xmlns:a16="http://schemas.microsoft.com/office/drawing/2014/main" val="2605098435"/>
                    </a:ext>
                  </a:extLst>
                </a:gridCol>
                <a:gridCol w="3512457">
                  <a:extLst>
                    <a:ext uri="{9D8B030D-6E8A-4147-A177-3AD203B41FA5}">
                      <a16:colId xmlns:a16="http://schemas.microsoft.com/office/drawing/2014/main" val="2327920831"/>
                    </a:ext>
                  </a:extLst>
                </a:gridCol>
              </a:tblGrid>
              <a:tr h="373418"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نقاط الضعف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نقاط القوة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المنافس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481769"/>
                  </a:ext>
                </a:extLst>
              </a:tr>
              <a:tr h="3130572"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التكلفة :يقدم بعض الميزات المجانية و بعضها مدفوعة </a:t>
                      </a:r>
                    </a:p>
                    <a:p>
                      <a:pPr algn="r" rtl="1"/>
                      <a:endParaRPr lang="ar-EG" dirty="0" smtClean="0"/>
                    </a:p>
                    <a:p>
                      <a:pPr algn="r" rtl="1"/>
                      <a:r>
                        <a:rPr lang="ar-EG" dirty="0" smtClean="0"/>
                        <a:t>الاعتماد على الانترنت</a:t>
                      </a:r>
                      <a:r>
                        <a:rPr lang="ar-EG" baseline="0" dirty="0" smtClean="0"/>
                        <a:t> : يتطلب اللعب عبر الانترنت اتصالا مستقرا مما قد يكون  عقبة فى بعض المناطق </a:t>
                      </a:r>
                      <a:endParaRPr lang="ar-E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dirty="0" smtClean="0"/>
                        <a:t>تنوع الميزات</a:t>
                      </a:r>
                      <a:r>
                        <a:rPr lang="ar-EG" baseline="0" dirty="0" smtClean="0"/>
                        <a:t> :  يقدم مجموعة واسعة من الادوات التعليمية و التدريبية بالاضافة الى مباريات و مسابقات </a:t>
                      </a:r>
                    </a:p>
                    <a:p>
                      <a:pPr algn="r"/>
                      <a:r>
                        <a:rPr lang="ar-EG" baseline="0" dirty="0" smtClean="0"/>
                        <a:t>المجتمع الكبير : يمتلك مجتمعا " كبيرا و منتتشرا حول العالم مما يسهل الوصول الى مباريات  و منافسات </a:t>
                      </a:r>
                    </a:p>
                    <a:p>
                      <a:pPr algn="r"/>
                      <a:r>
                        <a:rPr lang="ar-EG" baseline="0" dirty="0" smtClean="0"/>
                        <a:t>التكنولوجيا الحديثة : يستخدم تقنيات متقدمة لتحسين تجربة المستخدم بما فى ذلك تحليلات الاداء و التوصيات </a:t>
                      </a:r>
                    </a:p>
                    <a:p>
                      <a:pPr algn="r"/>
                      <a:r>
                        <a:rPr lang="ar-EG" baseline="0" dirty="0" smtClean="0"/>
                        <a:t>التكامل مع الالعاب : يدعم العديد من الالعاب الشهيرة و يوفر تجربة لعب ممتعة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Chess.com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189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22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تابع تحليل السوق:</a:t>
            </a:r>
            <a:br>
              <a:rPr lang="ar-EG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1827495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60698339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0866253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465813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نقاط الضعف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نقاط القوة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المنافس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206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التكلفة : قد يكون مكلفا"</a:t>
                      </a:r>
                      <a:r>
                        <a:rPr lang="ar-EG" baseline="0" dirty="0" smtClean="0"/>
                        <a:t> بالنسبة لبعض الادوات الاخرى </a:t>
                      </a:r>
                    </a:p>
                    <a:p>
                      <a:pPr algn="r" rtl="1"/>
                      <a:endParaRPr lang="ar-EG" baseline="0" dirty="0" smtClean="0"/>
                    </a:p>
                    <a:p>
                      <a:pPr algn="r" rtl="1"/>
                      <a:r>
                        <a:rPr lang="ar-EG" baseline="0" dirty="0" smtClean="0"/>
                        <a:t>التحسين اليدوى : يتطلب تحسين الكود او البيانات بشكل يدوى مما قد يكون معقد </a:t>
                      </a:r>
                    </a:p>
                    <a:p>
                      <a:pPr algn="r" rtl="1"/>
                      <a:endParaRPr lang="ar-EG" baseline="0" dirty="0" smtClean="0"/>
                    </a:p>
                    <a:p>
                      <a:pPr algn="r" rtl="1"/>
                      <a:r>
                        <a:rPr lang="ar-EG" baseline="0" dirty="0" smtClean="0"/>
                        <a:t>التحديثات : قد تكون التحديثات  الجديدة غير متوفرة لجميع الاجهزة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سرعة العمليات: يعتبر سريعا" جدا فى معالجة البيانات حيث يستخدم الحوسبة</a:t>
                      </a:r>
                      <a:r>
                        <a:rPr lang="ar-EG" baseline="0" dirty="0" smtClean="0"/>
                        <a:t> على ذاكرة </a:t>
                      </a:r>
                      <a:r>
                        <a:rPr lang="en-GB" baseline="0" dirty="0" smtClean="0"/>
                        <a:t>RAM </a:t>
                      </a:r>
                      <a:r>
                        <a:rPr lang="ar-EG" baseline="0" dirty="0" smtClean="0"/>
                        <a:t> للعمل .</a:t>
                      </a:r>
                    </a:p>
                    <a:p>
                      <a:pPr algn="r" rtl="1"/>
                      <a:r>
                        <a:rPr lang="ar-EG" baseline="0" dirty="0" smtClean="0"/>
                        <a:t>سهولة الاستخدام : يتميز بواجهة مستخدم مريحة و سهلة الاستخدام مما يجعله ملائما " للمبتدئين و المحترفين . </a:t>
                      </a:r>
                    </a:p>
                    <a:p>
                      <a:pPr algn="r" rtl="1"/>
                      <a:r>
                        <a:rPr lang="ar-EG" baseline="0" dirty="0" smtClean="0"/>
                        <a:t>التكامل مع الملفات المختلفة : يدعم العديد من الملفات مثل جافا – سكالا- بايثون – ور </a:t>
                      </a:r>
                    </a:p>
                    <a:p>
                      <a:pPr algn="r" rtl="1"/>
                      <a:r>
                        <a:rPr lang="ar-EG" baseline="0" dirty="0" smtClean="0"/>
                        <a:t>التكامل مع الادوات الاخرى : يمكنه التعاون مع ادوات اخرى مثل كافكا و مليم </a:t>
                      </a:r>
                      <a:r>
                        <a:rPr lang="ar-EG" dirty="0" smtClean="0"/>
                        <a:t> </a:t>
                      </a:r>
                    </a:p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Spark.com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557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7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تحليل نقاط القوة و الضعف و الفرص و التهديدات: </a:t>
            </a:r>
            <a:r>
              <a:rPr lang="en-GB" dirty="0" smtClean="0"/>
              <a:t>SWOT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852616"/>
              </p:ext>
            </p:extLst>
          </p:nvPr>
        </p:nvGraphicFramePr>
        <p:xfrm>
          <a:off x="759823" y="1690690"/>
          <a:ext cx="10515600" cy="4853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488183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488350045"/>
                    </a:ext>
                  </a:extLst>
                </a:gridCol>
              </a:tblGrid>
              <a:tr h="2567803">
                <a:tc>
                  <a:txBody>
                    <a:bodyPr/>
                    <a:lstStyle/>
                    <a:p>
                      <a:pPr algn="r" rtl="1"/>
                      <a:r>
                        <a:rPr lang="ar-EG" u="sng" dirty="0" smtClean="0"/>
                        <a:t>نقاط الضعف :</a:t>
                      </a:r>
                    </a:p>
                    <a:p>
                      <a:pPr algn="r" rtl="1"/>
                      <a:r>
                        <a:rPr lang="ar-EG" u="sng" dirty="0" smtClean="0"/>
                        <a:t> </a:t>
                      </a:r>
                      <a:r>
                        <a:rPr lang="ar-EG" b="1" u="none" dirty="0" smtClean="0"/>
                        <a:t>التكاليف</a:t>
                      </a:r>
                      <a:r>
                        <a:rPr lang="ar-EG" b="1" u="none" baseline="0" dirty="0" smtClean="0"/>
                        <a:t> : تكون تكاليف عالية لتطوير و صيانة التطبيق و المحتوى التعليمى </a:t>
                      </a:r>
                    </a:p>
                    <a:p>
                      <a:pPr algn="r" rtl="1"/>
                      <a:r>
                        <a:rPr lang="ar-EG" b="1" u="none" baseline="0" dirty="0" smtClean="0"/>
                        <a:t>الاعتماد على الانترنت : يتطلب اللعب عبر الانترنت اتصالا مستقرا مما قد يكون عقبة فى بعض المناطق </a:t>
                      </a:r>
                    </a:p>
                    <a:p>
                      <a:pPr algn="r" rtl="1"/>
                      <a:endParaRPr lang="en-US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نقاط القوة : </a:t>
                      </a:r>
                    </a:p>
                    <a:p>
                      <a:pPr algn="r" rtl="1"/>
                      <a:r>
                        <a:rPr lang="ar-EG" dirty="0" smtClean="0"/>
                        <a:t>تنوع المنتجات : تقدم المنصة المقترحة ( المشروع ) لعبة الشطرنج المطور و الرقمى  بالاضافة الى الاشتراكات و المحتوى التعليمى و الرقمى . </a:t>
                      </a:r>
                    </a:p>
                    <a:p>
                      <a:pPr algn="r" rtl="1"/>
                      <a:r>
                        <a:rPr lang="ar-EG" dirty="0" smtClean="0"/>
                        <a:t>الوصول السهل : يمكن  للمستخدمين</a:t>
                      </a:r>
                      <a:r>
                        <a:rPr lang="ar-EG" baseline="0" dirty="0" smtClean="0"/>
                        <a:t>  اللعب  عبر التطبيق او الاشتراك اللونى  مما يؤفر تجربة مريحة و متاحة .</a:t>
                      </a:r>
                    </a:p>
                    <a:p>
                      <a:pPr algn="r" rtl="1"/>
                      <a:r>
                        <a:rPr lang="ar-EG" baseline="0" dirty="0" smtClean="0"/>
                        <a:t>المحتوى  التعليمى : تقديم محتوى تعليمى يمكن ان يجذب الافراد الذين يرغبون فى تعلم الشطرنج </a:t>
                      </a:r>
                    </a:p>
                    <a:p>
                      <a:pPr algn="r" rtl="1"/>
                      <a:r>
                        <a:rPr lang="ar-EG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6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EG" u="sng" dirty="0" smtClean="0"/>
                        <a:t>التهديدات :</a:t>
                      </a:r>
                    </a:p>
                    <a:p>
                      <a:pPr algn="r" rtl="1"/>
                      <a:r>
                        <a:rPr lang="ar-EG" u="none" dirty="0" smtClean="0"/>
                        <a:t>التفييرات</a:t>
                      </a:r>
                      <a:r>
                        <a:rPr lang="ar-EG" u="none" baseline="0" dirty="0" smtClean="0"/>
                        <a:t> فى السوق : يمكن ان تؤثر التغييرات فى السوق على الطلب و التنافسية .</a:t>
                      </a:r>
                    </a:p>
                    <a:p>
                      <a:pPr algn="r" rtl="1"/>
                      <a:r>
                        <a:rPr lang="ar-EG" u="none" baseline="0" dirty="0" smtClean="0"/>
                        <a:t>التكنولوجيا الجديدة : ظهور تقنيات جديدة يمكن ان يؤثر على المنصة المقترحة .</a:t>
                      </a:r>
                      <a:endParaRPr lang="en-US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u="sng" dirty="0" smtClean="0"/>
                        <a:t>الفرص</a:t>
                      </a:r>
                      <a:r>
                        <a:rPr lang="ar-EG" dirty="0" smtClean="0"/>
                        <a:t> :</a:t>
                      </a:r>
                    </a:p>
                    <a:p>
                      <a:pPr algn="r" rtl="1"/>
                      <a:r>
                        <a:rPr lang="ar-EG" dirty="0" smtClean="0"/>
                        <a:t>النمو</a:t>
                      </a:r>
                      <a:r>
                        <a:rPr lang="ar-EG" baseline="0" dirty="0" smtClean="0"/>
                        <a:t> المستمر فى السوق : السوق المتزايد للشطرنج الرقمى و التعليمى يمكن ان يؤفر فرصا"  للنمو و التوسع : التعاون مع المدارس و الجمعيات : يمكن تطوير شراكات مع المدارس و الجمعيات لزيادة الوصول و الترويج </a:t>
                      </a:r>
                    </a:p>
                    <a:p>
                      <a:pPr algn="r" rtl="1"/>
                      <a:r>
                        <a:rPr lang="ar-EG" baseline="0" dirty="0" smtClean="0"/>
                        <a:t>التكنولوجيا الحديثة: استخدام  تقنيات الذكاء الاصطناعى لتحسين تجربة اللعب و التعليم </a:t>
                      </a:r>
                      <a:endParaRPr lang="ar-EG" dirty="0" smtClean="0"/>
                    </a:p>
                    <a:p>
                      <a:pPr algn="r" rtl="1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544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2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تحليل </a:t>
            </a:r>
            <a:r>
              <a:rPr lang="en-GB" dirty="0" smtClean="0"/>
              <a:t>PERT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EG" dirty="0" smtClean="0"/>
              <a:t>فى ظل التشجيع الرقمى التى تقوم به المملكة العربية السعودية مما يكون له دور ايجابى على المشروع حيث السوق السعودى يشهد نموا مستمرا مع وجود عدد كبير من المستخدمين الرقمين و المتعلقين بالتكنولوجيا . </a:t>
            </a:r>
          </a:p>
          <a:p>
            <a:pPr algn="r" rtl="1"/>
            <a:r>
              <a:rPr lang="ar-EG" dirty="0" smtClean="0"/>
              <a:t>الفرص المتاحة: الوصول الى جمهور واسع مع وجود 36.84 مليون مستخدم للانترنت فى السعودية يمكن للمشروع الوصول الى جمهور واسع من المستخدمين المحتملين </a:t>
            </a:r>
          </a:p>
          <a:p>
            <a:pPr algn="r" rtl="1"/>
            <a:r>
              <a:rPr lang="ar-EG" dirty="0" smtClean="0"/>
              <a:t>الدعم الحكومى : تتلقى المنتجات الرقمية دعما حكوميا كبيرا مما يساعد فى تعزيز النمو و التوسع </a:t>
            </a:r>
          </a:p>
          <a:p>
            <a:pPr algn="r" rtl="1"/>
            <a:r>
              <a:rPr lang="ar-EG" smtClean="0"/>
              <a:t>المبادرات التعليمية: امكانية التعاون مع المدارس و الجمعيات لتقديم محتوى تعليمى يساعد على تعزيز الشطرنج كمهارة تعليمية .</a:t>
            </a:r>
            <a:endParaRPr lang="ar-EG" dirty="0" smtClean="0"/>
          </a:p>
          <a:p>
            <a:pPr algn="r" rtl="1"/>
            <a:endParaRPr lang="ar-EG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الدراسة الفنية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يحتاج المشروع :</a:t>
            </a:r>
          </a:p>
          <a:p>
            <a:pPr algn="r" rtl="1"/>
            <a:r>
              <a:rPr lang="ar-EG" dirty="0" smtClean="0"/>
              <a:t>الموارد البشرية : فريق عمل يتضمن مطويرين برمجيات ( واجهة امامية و خلفيية ) و خبراء فى تطبيقات الموبيل و حماية امن المعلومات و دعم فنى و استشاريين متخصصين فى الطب و علم النفس و متخصص للاختبار الجودة خاصة بالمنصات والتطبيقات. </a:t>
            </a:r>
          </a:p>
          <a:p>
            <a:pPr algn="r" rtl="1"/>
            <a:endParaRPr lang="ar-EG" dirty="0"/>
          </a:p>
          <a:p>
            <a:pPr algn="r" rtl="1"/>
            <a:r>
              <a:rPr lang="ar-EG" dirty="0" smtClean="0"/>
              <a:t> المعدات و الاجهزة: بنية تحتية تقنية متمثلة فى خوادم و منصات سحابية و اجهزة كمبيوتر للتطوير و ادوات برمجة و قواعد بيانات .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rot="10800000">
            <a:off x="11000544" y="2240186"/>
            <a:ext cx="1191456" cy="69978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10800000" flipV="1">
            <a:off x="10875070" y="3668922"/>
            <a:ext cx="1442404" cy="1356317"/>
          </a:xfrm>
          <a:prstGeom prst="rightArrow">
            <a:avLst>
              <a:gd name="adj1" fmla="val 50000"/>
              <a:gd name="adj2" fmla="val 53004"/>
            </a:avLst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dirty="0"/>
              <a:t>                  </a:t>
            </a:r>
          </a:p>
          <a:p>
            <a:pPr algn="ctr"/>
            <a:endParaRPr lang="ar-EG" dirty="0"/>
          </a:p>
          <a:p>
            <a:pPr algn="ctr"/>
            <a:endParaRPr lang="ar-EG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66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الدراسة المالية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015" y="1316339"/>
            <a:ext cx="10515600" cy="4351338"/>
          </a:xfrm>
        </p:spPr>
        <p:txBody>
          <a:bodyPr/>
          <a:lstStyle/>
          <a:p>
            <a:pPr algn="r" rtl="1"/>
            <a:r>
              <a:rPr lang="ar-EG" dirty="0" smtClean="0"/>
              <a:t>الايرادات المتوقعة خلال خمسة سنوات </a:t>
            </a:r>
          </a:p>
          <a:p>
            <a:pPr algn="r" rtl="1"/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458724"/>
              </p:ext>
            </p:extLst>
          </p:nvPr>
        </p:nvGraphicFramePr>
        <p:xfrm>
          <a:off x="6781800" y="230758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850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0980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859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صافى ربح العمليات قبل  الاهلاك و الفائدة </a:t>
            </a:r>
            <a:br>
              <a:rPr lang="ar-EG" dirty="0" smtClean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24830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82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0" y="365127"/>
            <a:ext cx="4038600" cy="636361"/>
          </a:xfrm>
        </p:spPr>
        <p:txBody>
          <a:bodyPr>
            <a:normAutofit fontScale="90000"/>
          </a:bodyPr>
          <a:lstStyle/>
          <a:p>
            <a:pPr algn="r" rtl="1"/>
            <a:r>
              <a:rPr lang="ar-EG" b="1" dirty="0" smtClean="0">
                <a:solidFill>
                  <a:srgbClr val="FF0000"/>
                </a:solidFill>
              </a:rPr>
              <a:t>نبذه عن المشروع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001488"/>
            <a:ext cx="11125200" cy="5175477"/>
          </a:xfrm>
        </p:spPr>
        <p:txBody>
          <a:bodyPr/>
          <a:lstStyle/>
          <a:p>
            <a:pPr algn="r" rtl="1"/>
            <a:r>
              <a:rPr lang="ar-EG" dirty="0" smtClean="0"/>
              <a:t>  </a:t>
            </a:r>
          </a:p>
          <a:p>
            <a:pPr algn="r" rtl="1"/>
            <a:r>
              <a:rPr lang="ar-EG" dirty="0"/>
              <a:t> </a:t>
            </a:r>
            <a:r>
              <a:rPr lang="ar-EG" dirty="0" smtClean="0"/>
              <a:t>     تعانى لعبة الشطرنج التقليدية من فجوات استراتيجية خصوصا" فى المراحل المتقدمة من اللعبة بعد فقدان بعض القطع. هذه الفجوات يمكن ان تؤدى الى تقليل التحدى و الاثارة بالنسبة للاعبين مما يحد من متعة اللعبة و المنافسة.</a:t>
            </a:r>
          </a:p>
          <a:p>
            <a:pPr algn="r" rtl="1"/>
            <a:endParaRPr lang="ar-EG" dirty="0"/>
          </a:p>
          <a:p>
            <a:pPr algn="r" rtl="1"/>
            <a:r>
              <a:rPr lang="ar-EG" dirty="0" smtClean="0"/>
              <a:t>     تعمل لعبة شطارة الى اعادة تعريف لعبة الشطرنج من خلال تطوير نسخة مبتكرة تسد الفجوات الاستراتيجية التى تواجع الالعبين فى النسخة التقليدية و نسعى الى خلق تجربة لعب غنية و معقدة تلبى تطلعات عشاق الشطرنج و تساهم فى تعزيز مهاراتهم الاستراتيجية 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rot="10800000">
            <a:off x="10775509" y="1533350"/>
            <a:ext cx="686562" cy="48999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10771029" y="3344227"/>
            <a:ext cx="686562" cy="48999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صافى الربح القابل للتوزيعات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6212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4802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تمت هذه الارقام فى ضوء الافتراض التى تم وضعها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384375"/>
              </p:ext>
            </p:extLst>
          </p:nvPr>
        </p:nvGraphicFramePr>
        <p:xfrm>
          <a:off x="838200" y="1825625"/>
          <a:ext cx="105156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03455641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018770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EG" dirty="0" smtClean="0"/>
                        <a:t>2</a:t>
                      </a:r>
                      <a:r>
                        <a:rPr lang="ar-EG" baseline="0" dirty="0" smtClean="0"/>
                        <a:t> سنة و ثلاث شهور و هى مازالت فى التوقيت المقبول و من ثم يعتبر استثمار جيد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EG" dirty="0" smtClean="0"/>
                        <a:t>متوسط فترة الاسترادا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737633"/>
                  </a:ext>
                </a:extLst>
              </a:tr>
              <a:tr h="350416">
                <a:tc>
                  <a:txBody>
                    <a:bodyPr/>
                    <a:lstStyle/>
                    <a:p>
                      <a:pPr algn="r" fontAlgn="b"/>
                      <a:r>
                        <a:rPr lang="ar-EG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موجبة</a:t>
                      </a:r>
                      <a:r>
                        <a:rPr lang="ar-EG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و من ثم يعتبر استثمار جيد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498393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r>
                        <a:rPr lang="ar-EG" dirty="0" smtClean="0"/>
                        <a:t>صافى القيمة الحالية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829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229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الهدف من المنتج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يسعى منتج الشطرنج المطور الى تقديم قيمة متكاملة للمستخدمين من خلال تجربة لعب تعليمية و ترفيهية و علاجية مميزة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829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3452" y="365126"/>
            <a:ext cx="2800349" cy="473074"/>
          </a:xfrm>
        </p:spPr>
        <p:txBody>
          <a:bodyPr>
            <a:normAutofit fontScale="90000"/>
          </a:bodyPr>
          <a:lstStyle/>
          <a:p>
            <a:r>
              <a:rPr lang="ar-EG" dirty="0" smtClean="0"/>
              <a:t>وصف المنتج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6" y="1009652"/>
            <a:ext cx="10525125" cy="5167313"/>
          </a:xfrm>
        </p:spPr>
        <p:txBody>
          <a:bodyPr/>
          <a:lstStyle/>
          <a:p>
            <a:pPr marL="0" indent="0" algn="r" rtl="1">
              <a:buNone/>
            </a:pPr>
            <a:r>
              <a:rPr lang="ar-EG" dirty="0" smtClean="0"/>
              <a:t>لوحة لعب جديدة: لوحة شطرنج مبتكرة بتصميم يتضمن مناطق و استراتيجيات جديدة تعزز التفاعل و التحدى </a:t>
            </a:r>
          </a:p>
          <a:p>
            <a:pPr marL="0" indent="0" algn="r" rtl="1">
              <a:buNone/>
            </a:pPr>
            <a:r>
              <a:rPr lang="ar-EG" dirty="0" smtClean="0"/>
              <a:t>قطع محدثة: اضافة قطع جديدة او تعديل القطع الحالية لتوفير استراتيجية اوسع </a:t>
            </a:r>
          </a:p>
          <a:p>
            <a:pPr marL="0" indent="0" algn="r" rtl="1">
              <a:buNone/>
            </a:pPr>
            <a:r>
              <a:rPr lang="ar-EG" dirty="0" smtClean="0"/>
              <a:t>قواعد محسنة: وضع قواعد لعب جديدة تعزز من التنافسية و تعطى فرصة اكبر للعودة الى اللعبة حتى بعد فقدان بعض القطع </a:t>
            </a:r>
          </a:p>
          <a:p>
            <a:pPr marL="0" indent="0" algn="r" rtl="1">
              <a:buNone/>
            </a:pPr>
            <a:r>
              <a:rPr lang="ar-EG" dirty="0" smtClean="0"/>
              <a:t>رسومات متقدمة : تصميم مرئى و مبتكر يضيف لمسة عصرية للعبة الكلاسيكية </a:t>
            </a:r>
          </a:p>
          <a:p>
            <a:pPr marL="0" indent="0" algn="r" rtl="1">
              <a:buNone/>
            </a:pPr>
            <a:endParaRPr lang="ar-EG" dirty="0" smtClean="0"/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AutoShape 2" descr="https://mostaql.com/file/955180/674857e77ddbd/IMG0867.png"/>
          <p:cNvSpPr>
            <a:spLocks noChangeAspect="1" noChangeArrowheads="1"/>
          </p:cNvSpPr>
          <p:nvPr/>
        </p:nvSpPr>
        <p:spPr bwMode="auto">
          <a:xfrm>
            <a:off x="-13684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ttps://mostaql.com/file/955180/674857e77ddbd/IMG0867.png"/>
          <p:cNvSpPr>
            <a:spLocks noChangeAspect="1" noChangeArrowheads="1"/>
          </p:cNvSpPr>
          <p:nvPr/>
        </p:nvSpPr>
        <p:spPr bwMode="auto">
          <a:xfrm>
            <a:off x="-1216025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149" y="4005405"/>
            <a:ext cx="4070027" cy="24740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64" y="4005405"/>
            <a:ext cx="3843336" cy="247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26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090" y="14810"/>
            <a:ext cx="7323910" cy="553150"/>
          </a:xfrm>
        </p:spPr>
        <p:txBody>
          <a:bodyPr>
            <a:normAutofit fontScale="90000"/>
          </a:bodyPr>
          <a:lstStyle/>
          <a:p>
            <a:pPr algn="r" rtl="1"/>
            <a:r>
              <a:rPr lang="ar-EG" dirty="0" smtClean="0"/>
              <a:t>نموذج العمل: </a:t>
            </a:r>
            <a:r>
              <a:rPr lang="en-GB" dirty="0" smtClean="0"/>
              <a:t>Business Model </a:t>
            </a:r>
            <a:endParaRPr lang="en-US" dirty="0"/>
          </a:p>
        </p:txBody>
      </p:sp>
      <p:sp>
        <p:nvSpPr>
          <p:cNvPr id="18" name="Rectangle 33"/>
          <p:cNvSpPr>
            <a:spLocks noGrp="1" noChangeArrowheads="1"/>
          </p:cNvSpPr>
          <p:nvPr>
            <p:ph idx="1"/>
          </p:nvPr>
        </p:nvSpPr>
        <p:spPr bwMode="auto">
          <a:xfrm>
            <a:off x="1718782" y="4537277"/>
            <a:ext cx="5065823" cy="20464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التكاليف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تطوير البرمجيات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التسويق و الاعلانات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الدعم الفنى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البنية التحتية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التعاوو الشراكات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المنتجات المادية = يتم الاستيراد من الصين و دول اخرى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10802986" y="753785"/>
            <a:ext cx="1320472" cy="26289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العملاء</a:t>
            </a:r>
            <a:endParaRPr lang="en-US" altLang="en-US" sz="36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الهواء و المبتدئين</a:t>
            </a:r>
            <a:r>
              <a:rPr lang="en-US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10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الالعبون المحترفون</a:t>
            </a:r>
            <a:r>
              <a:rPr lang="en-US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10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المؤسسات التعليمية</a:t>
            </a:r>
            <a:r>
              <a:rPr lang="en-US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10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المراكز الصحية</a:t>
            </a:r>
            <a:r>
              <a:rPr lang="en-US" altLang="en-US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29"/>
          <p:cNvSpPr>
            <a:spLocks noChangeArrowheads="1"/>
          </p:cNvSpPr>
          <p:nvPr/>
        </p:nvSpPr>
        <p:spPr bwMode="auto">
          <a:xfrm>
            <a:off x="6776002" y="770865"/>
            <a:ext cx="1379537" cy="25828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الانشطة الرئيسية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تطوير لعاب الاستراتيجية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دعم فنى للعملاء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الشراكة مع المؤسسات و البطولات و المبارات الالكترونية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المحتوى التعليمى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8166651" y="741494"/>
            <a:ext cx="1355725" cy="264554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القيمة المضافة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تقديم لعبة شطرنج تعليمية مع دمج تقنيات الذكاء الاصطناعى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فوائد علاجية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الوائح شطرنج و قطع مصممة بتقنيات مبتكرة لجعل اللعبة تفاعلية و جذابة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31"/>
          <p:cNvSpPr>
            <a:spLocks noChangeArrowheads="1"/>
          </p:cNvSpPr>
          <p:nvPr/>
        </p:nvSpPr>
        <p:spPr bwMode="auto">
          <a:xfrm>
            <a:off x="9436149" y="745847"/>
            <a:ext cx="1355725" cy="26368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العلاقة مع العملاء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الدعم الفنى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المجتمع التفاعلى : بناء مجتمع تفاعلى عبر المنتديات و المجموعات على وسائلل التواصل الاجتماعى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التحديثات الدورية : اطلاق تحديثات دورية للتطبيق و اضافة ميزات جديدة بناء على اقتراحات المستخدمين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5397130" y="805389"/>
            <a:ext cx="1387475" cy="3731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الشركات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المؤسسات التعليمية : المدارس – الجامعات – مراكز التدريب و الاندية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شركات التقنية: مزودى خدمات السحابة – شركات البرمجة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المؤثرون : لاعبى شطرنج محترفين و شخصيات مؤثرة على التواصل الاجتماعى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المتخصصون الطبيون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اطباء الاعصاب و خبراء علم النفس للمساعدة فى تطوير الجانب العلاجى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34"/>
          <p:cNvSpPr>
            <a:spLocks noChangeArrowheads="1"/>
          </p:cNvSpPr>
          <p:nvPr/>
        </p:nvSpPr>
        <p:spPr bwMode="auto">
          <a:xfrm>
            <a:off x="6856962" y="5277394"/>
            <a:ext cx="5204408" cy="13062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altLang="en-US" sz="1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alt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الايرادات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الاشتراكات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الشهرية و السنوية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المشتريات من التطبيق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بيع المنتجات المادية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الاعلانات على المنصة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الشراكات : بيع تراخيص الاستخدام للمدارس و المراكز الصحية و الشركات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9447261" y="3407079"/>
            <a:ext cx="1355725" cy="187031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القنوات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المنصة الالكترونية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التطبيق الالكترونى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المتاجر الالكترونية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وسائل التواصل الاجتماعى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الشركات الصحية و التعليمية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36"/>
          <p:cNvSpPr>
            <a:spLocks noChangeArrowheads="1"/>
          </p:cNvSpPr>
          <p:nvPr/>
        </p:nvSpPr>
        <p:spPr bwMode="auto">
          <a:xfrm>
            <a:off x="6764890" y="3222306"/>
            <a:ext cx="1287463" cy="208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الموارد الرئيسية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البنية التحتية التقنية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فرق التطوير و الدعم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المحتوى التعليمى و العلاجى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الشركات</a:t>
            </a:r>
            <a:r>
              <a:rPr lang="en-US" altLang="en-US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sz="800" dirty="0">
              <a:solidFill>
                <a:schemeClr val="tx1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-1363662" y="2616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-1529135" y="62072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الخطة الزمنية و خطوات التنفيذ:</a:t>
            </a:r>
            <a:br>
              <a:rPr lang="ar-EG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السنة الاولى : اطلاق المنصة و التطبيق الالكترونى و بيع المنتج المادى فى السعودية و الامارات و السوق المصرى و دول الخليج </a:t>
            </a:r>
          </a:p>
          <a:p>
            <a:pPr algn="r" rtl="1"/>
            <a:r>
              <a:rPr lang="ar-EG" dirty="0" smtClean="0"/>
              <a:t>السنة الثانية: اطلاق المنتج الطبى و التعاون مع المؤسسات النعليمية و الصحية و الدخول فى باقى اسواق دول الشرق </a:t>
            </a:r>
          </a:p>
          <a:p>
            <a:pPr algn="r" rtl="1"/>
            <a:r>
              <a:rPr lang="ar-EG" dirty="0" smtClean="0"/>
              <a:t>السنة الثالثة: الدخول فى اسواق اوربا </a:t>
            </a:r>
          </a:p>
          <a:p>
            <a:pPr algn="r" rtl="1"/>
            <a:r>
              <a:rPr lang="ar-EG" dirty="0" smtClean="0"/>
              <a:t>السنة الرابعة : التصدير للامريكا </a:t>
            </a:r>
          </a:p>
          <a:p>
            <a:pPr algn="r" rtl="1"/>
            <a:r>
              <a:rPr lang="ar-EG" dirty="0" smtClean="0"/>
              <a:t>السنة الخامسة : روسيا </a:t>
            </a:r>
          </a:p>
          <a:p>
            <a:pPr algn="r" rtl="1"/>
            <a:endParaRPr lang="ar-EG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5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الخطط الاستراتيجية : </a:t>
            </a:r>
            <a:br>
              <a:rPr lang="ar-EG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اجراء حملات تروجية على نطاق واسع سواء الاعلان التقليدى ام الاعلان الرقمى مثل الاعلانات المدفوعة وووسائل التواصل الاجتماعى </a:t>
            </a:r>
          </a:p>
          <a:p>
            <a:r>
              <a:rPr lang="ar-EG" dirty="0"/>
              <a:t> </a:t>
            </a:r>
            <a:r>
              <a:rPr lang="ar-EG" dirty="0" smtClean="0"/>
              <a:t>تقوم هذه الدراسة على التمويل الذاتى و اللجوء الى مسارعات الاعمال حيث ان الحصول على قروض فى هذا المشروع يبلغ الصعوبة النسبية  لكن يمكن اللجوء اليه فى فترات لائحة من اعداد هذه الدراسة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797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الدراسة السوقية 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EG" dirty="0" smtClean="0"/>
              <a:t>بلغ حجم الشطرنج الدولى العالمى 2351.2 مليون دولار و من المتوقع معدل نمو سنوى 4% . استحوذت امريكا الشمالية على السوق الرئيسية لاكثر من 40% من الايرادات العالمية بحجم 940.48 $ و معدل نمو سنوى 2.2% و استحوذت اوربا على حصة تزيد عن 30% من حجم المبيعات بمبلغ 705.36$ كما استحوذت منطقة اسيا و المحيط الهادى عن السوق بحوالى 23$ من الايرادات العالمية بحجم يبلغ 540.78 و معدل نمو سنوى</a:t>
            </a:r>
            <a:r>
              <a:rPr lang="en-US" dirty="0" smtClean="0"/>
              <a:t>6%</a:t>
            </a:r>
            <a:r>
              <a:rPr lang="ar-EG" dirty="0" smtClean="0"/>
              <a:t> . </a:t>
            </a:r>
          </a:p>
          <a:p>
            <a:pPr algn="r" rtl="1"/>
            <a:r>
              <a:rPr lang="ar-EG" dirty="0" smtClean="0"/>
              <a:t>يمثل سوق امركيا الاتينية كثر من 5% من الايرادات العالمية بحجم سوق يبلغ 117.56$ و معدل نمو 3.4% و استحوذت منطقة الشرق الاوسط و افريقيا عن 2% من الايرادات بحجم 47.02$ و من المتوقع النمو السنوى 3.7%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0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dirty="0" smtClean="0"/>
              <a:t>الاسواق المستهدفة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 smtClean="0"/>
              <a:t>يتم التركيز فى بداية الامر على السوق المحلى و الدول العربية و الخليج ثم التوسع بالتصدير الى السوق الاوربى و الامريكى  مع وجود خطة توسعية نحو الانطلاق الى روسيا و الصين و الهند و ذلك بناء على احصائيات للاهتمام سكان هذه الدول و حجم الطلب المتوقع  و ذلك كما يلى: </a:t>
            </a:r>
          </a:p>
          <a:p>
            <a:pPr algn="r" rtl="1"/>
            <a:r>
              <a:rPr lang="ar-EG" dirty="0" smtClean="0"/>
              <a:t> السوق السعودى : يقدر عدد سكان السعودية بحوالى 35 مليون نسمة مع الاهتمام المتزايد بالالعاب الالكترونية و الرقمية – الطلب المتوقع : 50000 الى 70000</a:t>
            </a:r>
          </a:p>
          <a:p>
            <a:pPr algn="r" rtl="1"/>
            <a:r>
              <a:rPr lang="ar-EG" dirty="0" smtClean="0"/>
              <a:t>الامارات العربية المتحدة : حجم السوق : يقدر عدد سكان الامارات بحوالى 10 مليون نسمة مع اهتمام كبير بالتكنولوجيا – و يبلغ حجم الطلب المتوقع : 30000 -50000 </a:t>
            </a:r>
          </a:p>
          <a:p>
            <a:pPr algn="r" rtl="1"/>
            <a:r>
              <a:rPr lang="ar-EG" dirty="0" smtClean="0"/>
              <a:t>السوق المصرى: يقدر عدد سكان 100 مليون نسمة مع الاهتمام المتزايد بالشطرنج و التعليم الرقمى و يبلغ حجم الطلب المتوقع من 100000-150000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31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2812</TotalTime>
  <Words>1601</Words>
  <Application>Microsoft Office PowerPoint</Application>
  <PresentationFormat>Widescreen</PresentationFormat>
  <Paragraphs>170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Theme</vt:lpstr>
      <vt:lpstr>Economic Feasibility study –  Chess game developer - Smartness  </vt:lpstr>
      <vt:lpstr>نبذه عن المشروع </vt:lpstr>
      <vt:lpstr>الهدف من المنتج :</vt:lpstr>
      <vt:lpstr>وصف المنتج </vt:lpstr>
      <vt:lpstr>نموذج العمل: Business Model </vt:lpstr>
      <vt:lpstr>الخطة الزمنية و خطوات التنفيذ: </vt:lpstr>
      <vt:lpstr>الخطط الاستراتيجية :  </vt:lpstr>
      <vt:lpstr>الدراسة السوقية  :</vt:lpstr>
      <vt:lpstr>الاسواق المستهدفة </vt:lpstr>
      <vt:lpstr>تابع السوق المستهدف: </vt:lpstr>
      <vt:lpstr>تابع : السوق المستهدف:</vt:lpstr>
      <vt:lpstr>تحليل المنافسين </vt:lpstr>
      <vt:lpstr>تابع تحليل السوق: </vt:lpstr>
      <vt:lpstr>تحليل نقاط القوة و الضعف و الفرص و التهديدات: SWOT </vt:lpstr>
      <vt:lpstr>تحليل PERT </vt:lpstr>
      <vt:lpstr>الدراسة الفنية :</vt:lpstr>
      <vt:lpstr>الدراسة المالية </vt:lpstr>
      <vt:lpstr>PowerPoint Presentation</vt:lpstr>
      <vt:lpstr>صافى ربح العمليات قبل  الاهلاك و الفائدة  </vt:lpstr>
      <vt:lpstr>صافى الربح القابل للتوزيعات </vt:lpstr>
      <vt:lpstr>تمت هذه الارقام فى ضوء الافتراض التى تم وضعها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دراسة جدوى : لعبة شطرنج</dc:title>
  <dc:creator>OS</dc:creator>
  <cp:lastModifiedBy>OS</cp:lastModifiedBy>
  <cp:revision>67</cp:revision>
  <dcterms:created xsi:type="dcterms:W3CDTF">2024-11-28T23:42:24Z</dcterms:created>
  <dcterms:modified xsi:type="dcterms:W3CDTF">2024-12-16T08:35:58Z</dcterms:modified>
</cp:coreProperties>
</file>