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84" r:id="rId2"/>
    <p:sldId id="385" r:id="rId3"/>
    <p:sldId id="386" r:id="rId4"/>
    <p:sldId id="397" r:id="rId5"/>
    <p:sldId id="393" r:id="rId6"/>
    <p:sldId id="398" r:id="rId7"/>
    <p:sldId id="399" r:id="rId8"/>
    <p:sldId id="394" r:id="rId9"/>
    <p:sldId id="400" r:id="rId10"/>
    <p:sldId id="395" r:id="rId11"/>
    <p:sldId id="401" r:id="rId12"/>
    <p:sldId id="402" r:id="rId13"/>
    <p:sldId id="403" r:id="rId14"/>
    <p:sldId id="404" r:id="rId15"/>
    <p:sldId id="405" r:id="rId16"/>
    <p:sldId id="406" r:id="rId17"/>
    <p:sldId id="375" r:id="rId18"/>
    <p:sldId id="376" r:id="rId19"/>
    <p:sldId id="377" r:id="rId20"/>
    <p:sldId id="378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C4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5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A56222-3A11-4B8E-A4BD-7DBDBCACF65B}" type="doc">
      <dgm:prSet loTypeId="urn:microsoft.com/office/officeart/2005/8/layout/hProcess9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D21FD22-FEC1-47F8-95BC-65325E6B0A80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b="1" dirty="0" smtClean="0">
              <a:solidFill>
                <a:srgbClr val="03C4EB"/>
              </a:solidFill>
              <a:latin typeface="+mn-lt"/>
            </a:rPr>
            <a:t>ETAPA1: EL PROBLEMA</a:t>
          </a:r>
          <a:endParaRPr lang="es-ES" b="1" dirty="0">
            <a:solidFill>
              <a:srgbClr val="03C4EB"/>
            </a:solidFill>
            <a:latin typeface="+mn-lt"/>
          </a:endParaRPr>
        </a:p>
      </dgm:t>
    </dgm:pt>
    <dgm:pt modelId="{B8B0D715-B86A-4CA2-AFC8-D144275570DC}" type="parTrans" cxnId="{AD0DEA07-49EA-49F0-B0C4-FE632BB5AC43}">
      <dgm:prSet/>
      <dgm:spPr/>
      <dgm:t>
        <a:bodyPr/>
        <a:lstStyle/>
        <a:p>
          <a:endParaRPr lang="es-ES"/>
        </a:p>
      </dgm:t>
    </dgm:pt>
    <dgm:pt modelId="{0EB4A8BE-E7D3-4192-9618-5BA93EA8CD2D}" type="sibTrans" cxnId="{AD0DEA07-49EA-49F0-B0C4-FE632BB5AC43}">
      <dgm:prSet/>
      <dgm:spPr/>
      <dgm:t>
        <a:bodyPr/>
        <a:lstStyle/>
        <a:p>
          <a:endParaRPr lang="es-ES"/>
        </a:p>
      </dgm:t>
    </dgm:pt>
    <dgm:pt modelId="{B8FAAB3D-B8B5-4ABC-8197-F722B488D27E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Identificar el problema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2155C4F8-2BA8-4B2B-AA3F-859BF8CEC500}" type="parTrans" cxnId="{42DCC22B-9DBB-4158-B1D2-FCC28FA34701}">
      <dgm:prSet/>
      <dgm:spPr/>
      <dgm:t>
        <a:bodyPr/>
        <a:lstStyle/>
        <a:p>
          <a:endParaRPr lang="es-ES"/>
        </a:p>
      </dgm:t>
    </dgm:pt>
    <dgm:pt modelId="{5BE43641-AB14-4491-A918-6FC815AFD031}" type="sibTrans" cxnId="{42DCC22B-9DBB-4158-B1D2-FCC28FA34701}">
      <dgm:prSet/>
      <dgm:spPr/>
      <dgm:t>
        <a:bodyPr/>
        <a:lstStyle/>
        <a:p>
          <a:endParaRPr lang="es-ES"/>
        </a:p>
      </dgm:t>
    </dgm:pt>
    <dgm:pt modelId="{1EB4B913-44D1-4739-BC07-3F1F122C049D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Definir un objetivo de estudio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23499EAA-4C94-4A39-97BB-2269240E7045}" type="parTrans" cxnId="{DA67922B-CF67-45BF-9723-AD7F41650A1E}">
      <dgm:prSet/>
      <dgm:spPr/>
      <dgm:t>
        <a:bodyPr/>
        <a:lstStyle/>
        <a:p>
          <a:endParaRPr lang="es-ES"/>
        </a:p>
      </dgm:t>
    </dgm:pt>
    <dgm:pt modelId="{5DD52FD8-39DE-4232-85FE-C62575ED83B7}" type="sibTrans" cxnId="{DA67922B-CF67-45BF-9723-AD7F41650A1E}">
      <dgm:prSet/>
      <dgm:spPr/>
      <dgm:t>
        <a:bodyPr/>
        <a:lstStyle/>
        <a:p>
          <a:endParaRPr lang="es-ES"/>
        </a:p>
      </dgm:t>
    </dgm:pt>
    <dgm:pt modelId="{6C100641-D944-486F-88AA-147F36B9A7D4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b="1" dirty="0" smtClean="0">
              <a:solidFill>
                <a:srgbClr val="03C4EB"/>
              </a:solidFill>
              <a:latin typeface="+mn-lt"/>
            </a:rPr>
            <a:t>ETAPA2: RECOLECCIÓN</a:t>
          </a:r>
          <a:endParaRPr lang="es-ES" b="1" dirty="0">
            <a:solidFill>
              <a:srgbClr val="03C4EB"/>
            </a:solidFill>
            <a:latin typeface="+mn-lt"/>
          </a:endParaRPr>
        </a:p>
      </dgm:t>
    </dgm:pt>
    <dgm:pt modelId="{0E411937-8DA2-406E-9367-CF4F52A8CD40}" type="parTrans" cxnId="{650C5972-21D9-48EB-95C8-7458AB6F9224}">
      <dgm:prSet/>
      <dgm:spPr/>
      <dgm:t>
        <a:bodyPr/>
        <a:lstStyle/>
        <a:p>
          <a:endParaRPr lang="es-ES"/>
        </a:p>
      </dgm:t>
    </dgm:pt>
    <dgm:pt modelId="{696473DA-6430-4AC0-8018-0E2DB6AC0EA0}" type="sibTrans" cxnId="{650C5972-21D9-48EB-95C8-7458AB6F9224}">
      <dgm:prSet/>
      <dgm:spPr/>
      <dgm:t>
        <a:bodyPr/>
        <a:lstStyle/>
        <a:p>
          <a:endParaRPr lang="es-ES"/>
        </a:p>
      </dgm:t>
    </dgm:pt>
    <dgm:pt modelId="{5DA8CC62-BB20-4550-BF00-586EECE7D5DE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Estrategia de muestreo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ED3CDE44-3C1E-4FDC-9542-13F081885A2B}" type="parTrans" cxnId="{155CEDFC-3073-4E1C-8D8F-3B1C0985FDDC}">
      <dgm:prSet/>
      <dgm:spPr/>
      <dgm:t>
        <a:bodyPr/>
        <a:lstStyle/>
        <a:p>
          <a:endParaRPr lang="es-ES"/>
        </a:p>
      </dgm:t>
    </dgm:pt>
    <dgm:pt modelId="{42F3881D-3735-4E77-847E-9F3460FB2A51}" type="sibTrans" cxnId="{155CEDFC-3073-4E1C-8D8F-3B1C0985FDDC}">
      <dgm:prSet/>
      <dgm:spPr/>
      <dgm:t>
        <a:bodyPr/>
        <a:lstStyle/>
        <a:p>
          <a:endParaRPr lang="es-ES"/>
        </a:p>
      </dgm:t>
    </dgm:pt>
    <dgm:pt modelId="{2BA6BEBF-C414-463F-9D5B-B3C529E71E5D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Diseño experimental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E17F539B-57DF-43A6-B9A9-8D5C8E4CD39D}" type="parTrans" cxnId="{3B078339-F153-424A-BACE-BF10B57D13FF}">
      <dgm:prSet/>
      <dgm:spPr/>
      <dgm:t>
        <a:bodyPr/>
        <a:lstStyle/>
        <a:p>
          <a:endParaRPr lang="es-ES"/>
        </a:p>
      </dgm:t>
    </dgm:pt>
    <dgm:pt modelId="{14B8295D-6FCD-467E-946C-688437B84927}" type="sibTrans" cxnId="{3B078339-F153-424A-BACE-BF10B57D13FF}">
      <dgm:prSet/>
      <dgm:spPr/>
      <dgm:t>
        <a:bodyPr/>
        <a:lstStyle/>
        <a:p>
          <a:endParaRPr lang="es-ES"/>
        </a:p>
      </dgm:t>
    </dgm:pt>
    <dgm:pt modelId="{D1EA0931-F312-4266-B61A-4C46B2E360FE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b="1" dirty="0" smtClean="0">
              <a:solidFill>
                <a:srgbClr val="03C4EB"/>
              </a:solidFill>
              <a:latin typeface="+mn-lt"/>
            </a:rPr>
            <a:t>ETAPA3: LIMPIEZA</a:t>
          </a:r>
          <a:endParaRPr lang="es-ES" b="1" dirty="0">
            <a:solidFill>
              <a:srgbClr val="03C4EB"/>
            </a:solidFill>
            <a:latin typeface="+mn-lt"/>
          </a:endParaRPr>
        </a:p>
      </dgm:t>
    </dgm:pt>
    <dgm:pt modelId="{1039FC62-46FD-4AE7-95AF-B0DEEC9D1070}" type="parTrans" cxnId="{CB994693-77CE-4C57-8699-A7F1096EDF47}">
      <dgm:prSet/>
      <dgm:spPr/>
      <dgm:t>
        <a:bodyPr/>
        <a:lstStyle/>
        <a:p>
          <a:endParaRPr lang="es-ES"/>
        </a:p>
      </dgm:t>
    </dgm:pt>
    <dgm:pt modelId="{AEF2F20C-85EE-4228-AFD3-44E5BB3A6AB1}" type="sibTrans" cxnId="{CB994693-77CE-4C57-8699-A7F1096EDF47}">
      <dgm:prSet/>
      <dgm:spPr/>
      <dgm:t>
        <a:bodyPr/>
        <a:lstStyle/>
        <a:p>
          <a:endParaRPr lang="es-ES"/>
        </a:p>
      </dgm:t>
    </dgm:pt>
    <dgm:pt modelId="{EB57E910-D2DC-407D-A6DF-A54C21687421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Igualar formatos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B6F4E98B-536C-48F2-843A-A7F90845130B}" type="parTrans" cxnId="{511314E5-3E2E-41AE-A659-5AADA0C600CE}">
      <dgm:prSet/>
      <dgm:spPr/>
      <dgm:t>
        <a:bodyPr/>
        <a:lstStyle/>
        <a:p>
          <a:endParaRPr lang="es-ES"/>
        </a:p>
      </dgm:t>
    </dgm:pt>
    <dgm:pt modelId="{FFA8EC6F-7B09-4C6B-AA30-CACA3F7940A8}" type="sibTrans" cxnId="{511314E5-3E2E-41AE-A659-5AADA0C600CE}">
      <dgm:prSet/>
      <dgm:spPr/>
      <dgm:t>
        <a:bodyPr/>
        <a:lstStyle/>
        <a:p>
          <a:endParaRPr lang="es-ES"/>
        </a:p>
      </dgm:t>
    </dgm:pt>
    <dgm:pt modelId="{06EA8CB0-7BDC-40AE-89AC-9E4361F7149E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Eliminar información errónea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084E8036-F3E9-47A5-95C1-28924829F13E}" type="parTrans" cxnId="{981A4A2D-05C5-44E2-9D1F-466398B0FBB2}">
      <dgm:prSet/>
      <dgm:spPr/>
      <dgm:t>
        <a:bodyPr/>
        <a:lstStyle/>
        <a:p>
          <a:endParaRPr lang="es-ES"/>
        </a:p>
      </dgm:t>
    </dgm:pt>
    <dgm:pt modelId="{6A645BAC-1591-402E-93A4-2E7B44A6595E}" type="sibTrans" cxnId="{981A4A2D-05C5-44E2-9D1F-466398B0FBB2}">
      <dgm:prSet/>
      <dgm:spPr/>
      <dgm:t>
        <a:bodyPr/>
        <a:lstStyle/>
        <a:p>
          <a:endParaRPr lang="es-ES"/>
        </a:p>
      </dgm:t>
    </dgm:pt>
    <dgm:pt modelId="{83330B39-DCEA-4AEF-92EB-BB8158188464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b="1" dirty="0" smtClean="0">
              <a:solidFill>
                <a:srgbClr val="03C4EB"/>
              </a:solidFill>
              <a:latin typeface="+mn-lt"/>
            </a:rPr>
            <a:t>ETAPA4: EXPLORACIÓN</a:t>
          </a:r>
          <a:endParaRPr lang="es-ES" b="1" dirty="0">
            <a:solidFill>
              <a:srgbClr val="03C4EB"/>
            </a:solidFill>
            <a:latin typeface="+mn-lt"/>
          </a:endParaRPr>
        </a:p>
      </dgm:t>
    </dgm:pt>
    <dgm:pt modelId="{B1FD2351-E8B1-472D-B2F9-EF7738AC03EA}" type="parTrans" cxnId="{6BD28638-3D65-4B65-975F-B1044603E0F8}">
      <dgm:prSet/>
      <dgm:spPr/>
      <dgm:t>
        <a:bodyPr/>
        <a:lstStyle/>
        <a:p>
          <a:endParaRPr lang="es-ES"/>
        </a:p>
      </dgm:t>
    </dgm:pt>
    <dgm:pt modelId="{5884DE88-BBDF-42EC-99B6-7402AC03819C}" type="sibTrans" cxnId="{6BD28638-3D65-4B65-975F-B1044603E0F8}">
      <dgm:prSet/>
      <dgm:spPr/>
      <dgm:t>
        <a:bodyPr/>
        <a:lstStyle/>
        <a:p>
          <a:endParaRPr lang="es-ES"/>
        </a:p>
      </dgm:t>
    </dgm:pt>
    <dgm:pt modelId="{F53E5DA7-651E-45C2-802E-BD6CD7273BD9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b="1" dirty="0" smtClean="0">
              <a:solidFill>
                <a:srgbClr val="03C4EB"/>
              </a:solidFill>
              <a:latin typeface="+mn-lt"/>
            </a:rPr>
            <a:t>ETAPA5: ANÁLISIS</a:t>
          </a:r>
          <a:endParaRPr lang="es-ES" b="1" dirty="0">
            <a:solidFill>
              <a:srgbClr val="03C4EB"/>
            </a:solidFill>
            <a:latin typeface="+mn-lt"/>
          </a:endParaRPr>
        </a:p>
      </dgm:t>
    </dgm:pt>
    <dgm:pt modelId="{1E469C44-8AE8-4F0F-8A6D-CCFC69A1AB5F}" type="parTrans" cxnId="{C3255AB9-334A-43FA-9B8E-71EEDFEB673D}">
      <dgm:prSet/>
      <dgm:spPr/>
      <dgm:t>
        <a:bodyPr/>
        <a:lstStyle/>
        <a:p>
          <a:endParaRPr lang="es-ES"/>
        </a:p>
      </dgm:t>
    </dgm:pt>
    <dgm:pt modelId="{7FC29B0E-42CA-4656-948A-E8958F387CDA}" type="sibTrans" cxnId="{C3255AB9-334A-43FA-9B8E-71EEDFEB673D}">
      <dgm:prSet/>
      <dgm:spPr/>
      <dgm:t>
        <a:bodyPr/>
        <a:lstStyle/>
        <a:p>
          <a:endParaRPr lang="es-ES"/>
        </a:p>
      </dgm:t>
    </dgm:pt>
    <dgm:pt modelId="{20053DFF-1675-483E-8DD0-387868ED6A61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Descripción de variables una a una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8DC0C061-5DB1-43C7-B09E-BB9ECC7E4EA8}" type="parTrans" cxnId="{7A10CD29-E48C-4E41-B269-B70462E3EB5C}">
      <dgm:prSet/>
      <dgm:spPr/>
      <dgm:t>
        <a:bodyPr/>
        <a:lstStyle/>
        <a:p>
          <a:endParaRPr lang="es-ES"/>
        </a:p>
      </dgm:t>
    </dgm:pt>
    <dgm:pt modelId="{732F80C2-D1D7-4CA4-9471-4856C63E885E}" type="sibTrans" cxnId="{7A10CD29-E48C-4E41-B269-B70462E3EB5C}">
      <dgm:prSet/>
      <dgm:spPr/>
      <dgm:t>
        <a:bodyPr/>
        <a:lstStyle/>
        <a:p>
          <a:endParaRPr lang="es-ES"/>
        </a:p>
      </dgm:t>
    </dgm:pt>
    <dgm:pt modelId="{81E728BE-A8F0-4801-BC3F-2D4C31C2C21D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Buscar diferencias entre grupos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981094EB-B188-4279-AD02-28B9BEEA57DB}" type="parTrans" cxnId="{483D031A-2378-4639-AEB1-59C8AE16E947}">
      <dgm:prSet/>
      <dgm:spPr/>
      <dgm:t>
        <a:bodyPr/>
        <a:lstStyle/>
        <a:p>
          <a:endParaRPr lang="es-ES"/>
        </a:p>
      </dgm:t>
    </dgm:pt>
    <dgm:pt modelId="{92554E05-181C-469D-BC63-C913249A83C6}" type="sibTrans" cxnId="{483D031A-2378-4639-AEB1-59C8AE16E947}">
      <dgm:prSet/>
      <dgm:spPr/>
      <dgm:t>
        <a:bodyPr/>
        <a:lstStyle/>
        <a:p>
          <a:endParaRPr lang="es-ES"/>
        </a:p>
      </dgm:t>
    </dgm:pt>
    <dgm:pt modelId="{30BC4C31-6A94-41CB-BB77-641874D7590D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Forma de la distribución y proporciones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26456B69-4974-4720-962D-F420B4C9A367}" type="parTrans" cxnId="{3B11FB8D-1EFE-4D55-96D5-79361AFF1914}">
      <dgm:prSet/>
      <dgm:spPr/>
      <dgm:t>
        <a:bodyPr/>
        <a:lstStyle/>
        <a:p>
          <a:endParaRPr lang="es-ES"/>
        </a:p>
      </dgm:t>
    </dgm:pt>
    <dgm:pt modelId="{F42FC581-F20A-431A-81AB-38EC0A090C27}" type="sibTrans" cxnId="{3B11FB8D-1EFE-4D55-96D5-79361AFF1914}">
      <dgm:prSet/>
      <dgm:spPr/>
      <dgm:t>
        <a:bodyPr/>
        <a:lstStyle/>
        <a:p>
          <a:endParaRPr lang="es-ES"/>
        </a:p>
      </dgm:t>
    </dgm:pt>
    <dgm:pt modelId="{D88FDA00-9E8B-46D6-9085-83E0D0483B70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Comparación de grupos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4383E0FA-697F-482B-A735-F7941FB09C73}" type="parTrans" cxnId="{E752D0E1-569B-4369-9707-73839C0BB9AC}">
      <dgm:prSet/>
      <dgm:spPr/>
      <dgm:t>
        <a:bodyPr/>
        <a:lstStyle/>
        <a:p>
          <a:endParaRPr lang="es-ES"/>
        </a:p>
      </dgm:t>
    </dgm:pt>
    <dgm:pt modelId="{FE405C64-17E1-4200-86B1-7A3BB0A2AC6A}" type="sibTrans" cxnId="{E752D0E1-569B-4369-9707-73839C0BB9AC}">
      <dgm:prSet/>
      <dgm:spPr/>
      <dgm:t>
        <a:bodyPr/>
        <a:lstStyle/>
        <a:p>
          <a:endParaRPr lang="es-ES"/>
        </a:p>
      </dgm:t>
    </dgm:pt>
    <dgm:pt modelId="{AF957A48-4836-4658-9456-2D4A55E0B0C4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Comparación de proporciones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69A041E6-B01C-4A19-9420-A98462CB9CF9}" type="parTrans" cxnId="{DED9E058-BCE9-4F38-9EAA-98F882C24BCF}">
      <dgm:prSet/>
      <dgm:spPr/>
      <dgm:t>
        <a:bodyPr/>
        <a:lstStyle/>
        <a:p>
          <a:endParaRPr lang="es-ES"/>
        </a:p>
      </dgm:t>
    </dgm:pt>
    <dgm:pt modelId="{D740DC1F-A6A9-4374-A1AE-DA452D56C24E}" type="sibTrans" cxnId="{DED9E058-BCE9-4F38-9EAA-98F882C24BCF}">
      <dgm:prSet/>
      <dgm:spPr/>
      <dgm:t>
        <a:bodyPr/>
        <a:lstStyle/>
        <a:p>
          <a:endParaRPr lang="es-ES"/>
        </a:p>
      </dgm:t>
    </dgm:pt>
    <dgm:pt modelId="{9B653248-505D-4750-8EC2-28173C9FE2EC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Modelos predictivos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BAC3BF15-2DB2-4600-9137-5FCBC59B65D3}" type="parTrans" cxnId="{570B0254-92D2-431D-BBA7-BB71502E17F1}">
      <dgm:prSet/>
      <dgm:spPr/>
      <dgm:t>
        <a:bodyPr/>
        <a:lstStyle/>
        <a:p>
          <a:endParaRPr lang="es-ES"/>
        </a:p>
      </dgm:t>
    </dgm:pt>
    <dgm:pt modelId="{923D59DA-3E3D-49DB-B078-F8E5BDC5886E}" type="sibTrans" cxnId="{570B0254-92D2-431D-BBA7-BB71502E17F1}">
      <dgm:prSet/>
      <dgm:spPr/>
      <dgm:t>
        <a:bodyPr/>
        <a:lstStyle/>
        <a:p>
          <a:endParaRPr lang="es-ES"/>
        </a:p>
      </dgm:t>
    </dgm:pt>
    <dgm:pt modelId="{58F6B77E-009E-4755-B5B4-CFADF2E65318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Relación entre variables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1CBA2F18-C29B-4561-9316-A31802A3EDF4}" type="parTrans" cxnId="{AA10F40F-8C06-4482-9CF6-EC948EE54598}">
      <dgm:prSet/>
      <dgm:spPr/>
      <dgm:t>
        <a:bodyPr/>
        <a:lstStyle/>
        <a:p>
          <a:endParaRPr lang="es-ES"/>
        </a:p>
      </dgm:t>
    </dgm:pt>
    <dgm:pt modelId="{34FA59A0-204A-4AC2-B401-6D2E093A8F98}" type="sibTrans" cxnId="{AA10F40F-8C06-4482-9CF6-EC948EE54598}">
      <dgm:prSet/>
      <dgm:spPr/>
      <dgm:t>
        <a:bodyPr/>
        <a:lstStyle/>
        <a:p>
          <a:endParaRPr lang="es-ES"/>
        </a:p>
      </dgm:t>
    </dgm:pt>
    <dgm:pt modelId="{74F27638-F0D3-4E78-8EFF-548751E0292D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b="1" dirty="0" smtClean="0">
              <a:solidFill>
                <a:srgbClr val="03C4EB"/>
              </a:solidFill>
              <a:latin typeface="+mn-lt"/>
            </a:rPr>
            <a:t>ETAPA6: CONCLUSIÓN</a:t>
          </a:r>
          <a:endParaRPr lang="es-ES" b="1" dirty="0">
            <a:solidFill>
              <a:srgbClr val="03C4EB"/>
            </a:solidFill>
            <a:latin typeface="+mn-lt"/>
          </a:endParaRPr>
        </a:p>
      </dgm:t>
    </dgm:pt>
    <dgm:pt modelId="{445291FC-42B3-4246-9809-6064149B9794}" type="parTrans" cxnId="{CF4AD0D8-22CD-4E27-9FAE-0AAC9DCCE37F}">
      <dgm:prSet/>
      <dgm:spPr/>
      <dgm:t>
        <a:bodyPr/>
        <a:lstStyle/>
        <a:p>
          <a:endParaRPr lang="es-ES"/>
        </a:p>
      </dgm:t>
    </dgm:pt>
    <dgm:pt modelId="{2A9F8385-D1F3-4F79-9D59-B85DA135E296}" type="sibTrans" cxnId="{CF4AD0D8-22CD-4E27-9FAE-0AAC9DCCE37F}">
      <dgm:prSet/>
      <dgm:spPr/>
      <dgm:t>
        <a:bodyPr/>
        <a:lstStyle/>
        <a:p>
          <a:endParaRPr lang="es-ES"/>
        </a:p>
      </dgm:t>
    </dgm:pt>
    <dgm:pt modelId="{2D553D8C-4B29-40A3-992A-3466338E8167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Informe de resultados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34099011-BB1C-4A83-85E9-8885AA8C9155}" type="parTrans" cxnId="{E304A046-164D-45A3-86C1-EE5FB3F21BA6}">
      <dgm:prSet/>
      <dgm:spPr/>
      <dgm:t>
        <a:bodyPr/>
        <a:lstStyle/>
        <a:p>
          <a:endParaRPr lang="es-ES"/>
        </a:p>
      </dgm:t>
    </dgm:pt>
    <dgm:pt modelId="{854F7D25-D690-4188-9331-3AA61CE224B5}" type="sibTrans" cxnId="{E304A046-164D-45A3-86C1-EE5FB3F21BA6}">
      <dgm:prSet/>
      <dgm:spPr/>
      <dgm:t>
        <a:bodyPr/>
        <a:lstStyle/>
        <a:p>
          <a:endParaRPr lang="es-ES"/>
        </a:p>
      </dgm:t>
    </dgm:pt>
    <dgm:pt modelId="{E19690F7-48CD-4298-AB16-61D9B38BCB62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Interpretación y síntesis de resultados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9731712C-B2D5-47A5-93A2-4EBAE3033385}" type="parTrans" cxnId="{390A393B-795D-472E-97BB-3B6282DFD111}">
      <dgm:prSet/>
      <dgm:spPr/>
      <dgm:t>
        <a:bodyPr/>
        <a:lstStyle/>
        <a:p>
          <a:endParaRPr lang="es-ES"/>
        </a:p>
      </dgm:t>
    </dgm:pt>
    <dgm:pt modelId="{DAFD5921-1BAA-41A5-BA35-F84161BE5CB7}" type="sibTrans" cxnId="{390A393B-795D-472E-97BB-3B6282DFD111}">
      <dgm:prSet/>
      <dgm:spPr/>
      <dgm:t>
        <a:bodyPr/>
        <a:lstStyle/>
        <a:p>
          <a:endParaRPr lang="es-ES"/>
        </a:p>
      </dgm:t>
    </dgm:pt>
    <dgm:pt modelId="{A829F4C8-6996-4377-9E5B-97A145D994C7}">
      <dgm:prSet phldrT="[Texto]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pPr algn="l"/>
          <a:r>
            <a:rPr lang="es-ES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Objeciones y siguientes pasos</a:t>
          </a:r>
          <a:endParaRPr lang="es-ES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6BB214D5-7A56-4997-B1DA-43F0FE77BD14}" type="parTrans" cxnId="{38247AC5-9184-4872-B87A-E3B1F971F53D}">
      <dgm:prSet/>
      <dgm:spPr/>
      <dgm:t>
        <a:bodyPr/>
        <a:lstStyle/>
        <a:p>
          <a:endParaRPr lang="es-ES"/>
        </a:p>
      </dgm:t>
    </dgm:pt>
    <dgm:pt modelId="{1BE76E37-A9D7-497E-8C85-A226F7840203}" type="sibTrans" cxnId="{38247AC5-9184-4872-B87A-E3B1F971F53D}">
      <dgm:prSet/>
      <dgm:spPr/>
      <dgm:t>
        <a:bodyPr/>
        <a:lstStyle/>
        <a:p>
          <a:endParaRPr lang="es-ES"/>
        </a:p>
      </dgm:t>
    </dgm:pt>
    <dgm:pt modelId="{74EAEC78-F149-4C2F-B25F-247DFC215C0B}" type="pres">
      <dgm:prSet presAssocID="{D2A56222-3A11-4B8E-A4BD-7DBDBCACF65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184E5E8-971E-45ED-B066-991370A2CDD0}" type="pres">
      <dgm:prSet presAssocID="{D2A56222-3A11-4B8E-A4BD-7DBDBCACF65B}" presName="arrow" presStyleLbl="bgShp" presStyleIdx="0" presStyleCnt="1" custScaleY="50000"/>
      <dgm:spPr/>
    </dgm:pt>
    <dgm:pt modelId="{E209B9EE-46DB-48AB-A75C-BADB9592083F}" type="pres">
      <dgm:prSet presAssocID="{D2A56222-3A11-4B8E-A4BD-7DBDBCACF65B}" presName="linearProcess" presStyleCnt="0"/>
      <dgm:spPr/>
    </dgm:pt>
    <dgm:pt modelId="{58756A5E-F3FC-4861-88D5-AFE5533D4B5C}" type="pres">
      <dgm:prSet presAssocID="{6D21FD22-FEC1-47F8-95BC-65325E6B0A80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85BAA9-A90C-4658-B4DA-CC392ED2AE17}" type="pres">
      <dgm:prSet presAssocID="{0EB4A8BE-E7D3-4192-9618-5BA93EA8CD2D}" presName="sibTrans" presStyleCnt="0"/>
      <dgm:spPr/>
    </dgm:pt>
    <dgm:pt modelId="{51ED6CB2-FCD5-4EF9-BCD9-EC87B8702CBF}" type="pres">
      <dgm:prSet presAssocID="{6C100641-D944-486F-88AA-147F36B9A7D4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F33EA4-58C3-4F20-A46D-698C19BE024B}" type="pres">
      <dgm:prSet presAssocID="{696473DA-6430-4AC0-8018-0E2DB6AC0EA0}" presName="sibTrans" presStyleCnt="0"/>
      <dgm:spPr/>
    </dgm:pt>
    <dgm:pt modelId="{3DF343A7-C455-4C13-B23C-27E89283D36D}" type="pres">
      <dgm:prSet presAssocID="{D1EA0931-F312-4266-B61A-4C46B2E360FE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55DE293-1B3C-430A-80E9-60E77DF33B1A}" type="pres">
      <dgm:prSet presAssocID="{AEF2F20C-85EE-4228-AFD3-44E5BB3A6AB1}" presName="sibTrans" presStyleCnt="0"/>
      <dgm:spPr/>
    </dgm:pt>
    <dgm:pt modelId="{46863703-1746-4678-B0DA-14630123C90C}" type="pres">
      <dgm:prSet presAssocID="{83330B39-DCEA-4AEF-92EB-BB8158188464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F836203-06C8-493B-A9AB-1A235EDC09AF}" type="pres">
      <dgm:prSet presAssocID="{5884DE88-BBDF-42EC-99B6-7402AC03819C}" presName="sibTrans" presStyleCnt="0"/>
      <dgm:spPr/>
    </dgm:pt>
    <dgm:pt modelId="{D245C8D8-0C47-4325-B92C-93D64EF348BC}" type="pres">
      <dgm:prSet presAssocID="{F53E5DA7-651E-45C2-802E-BD6CD7273BD9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A6BDA95-C8A1-4E06-B089-8AED3534610B}" type="pres">
      <dgm:prSet presAssocID="{7FC29B0E-42CA-4656-948A-E8958F387CDA}" presName="sibTrans" presStyleCnt="0"/>
      <dgm:spPr/>
    </dgm:pt>
    <dgm:pt modelId="{A2162217-5EF0-49DD-949C-9E981C79DF67}" type="pres">
      <dgm:prSet presAssocID="{74F27638-F0D3-4E78-8EFF-548751E0292D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9E20C17-69EE-4134-939B-3E2233FF6FC6}" type="presOf" srcId="{EB57E910-D2DC-407D-A6DF-A54C21687421}" destId="{3DF343A7-C455-4C13-B23C-27E89283D36D}" srcOrd="0" destOrd="1" presId="urn:microsoft.com/office/officeart/2005/8/layout/hProcess9"/>
    <dgm:cxn modelId="{7A10CD29-E48C-4E41-B269-B70462E3EB5C}" srcId="{83330B39-DCEA-4AEF-92EB-BB8158188464}" destId="{20053DFF-1675-483E-8DD0-387868ED6A61}" srcOrd="0" destOrd="0" parTransId="{8DC0C061-5DB1-43C7-B09E-BB9ECC7E4EA8}" sibTransId="{732F80C2-D1D7-4CA4-9471-4856C63E885E}"/>
    <dgm:cxn modelId="{510DAAF1-B59F-49D9-AAD8-9592D7E2CD4B}" type="presOf" srcId="{D88FDA00-9E8B-46D6-9085-83E0D0483B70}" destId="{D245C8D8-0C47-4325-B92C-93D64EF348BC}" srcOrd="0" destOrd="1" presId="urn:microsoft.com/office/officeart/2005/8/layout/hProcess9"/>
    <dgm:cxn modelId="{155CEDFC-3073-4E1C-8D8F-3B1C0985FDDC}" srcId="{6C100641-D944-486F-88AA-147F36B9A7D4}" destId="{5DA8CC62-BB20-4550-BF00-586EECE7D5DE}" srcOrd="0" destOrd="0" parTransId="{ED3CDE44-3C1E-4FDC-9542-13F081885A2B}" sibTransId="{42F3881D-3735-4E77-847E-9F3460FB2A51}"/>
    <dgm:cxn modelId="{986EA258-6E9D-40B7-9E9B-C705F699D0C3}" type="presOf" srcId="{5DA8CC62-BB20-4550-BF00-586EECE7D5DE}" destId="{51ED6CB2-FCD5-4EF9-BCD9-EC87B8702CBF}" srcOrd="0" destOrd="1" presId="urn:microsoft.com/office/officeart/2005/8/layout/hProcess9"/>
    <dgm:cxn modelId="{6BD28638-3D65-4B65-975F-B1044603E0F8}" srcId="{D2A56222-3A11-4B8E-A4BD-7DBDBCACF65B}" destId="{83330B39-DCEA-4AEF-92EB-BB8158188464}" srcOrd="3" destOrd="0" parTransId="{B1FD2351-E8B1-472D-B2F9-EF7738AC03EA}" sibTransId="{5884DE88-BBDF-42EC-99B6-7402AC03819C}"/>
    <dgm:cxn modelId="{CF4AD0D8-22CD-4E27-9FAE-0AAC9DCCE37F}" srcId="{D2A56222-3A11-4B8E-A4BD-7DBDBCACF65B}" destId="{74F27638-F0D3-4E78-8EFF-548751E0292D}" srcOrd="5" destOrd="0" parTransId="{445291FC-42B3-4246-9809-6064149B9794}" sibTransId="{2A9F8385-D1F3-4F79-9D59-B85DA135E296}"/>
    <dgm:cxn modelId="{28548494-0AB0-4A90-93A8-3E47E8EDDFB1}" type="presOf" srcId="{F53E5DA7-651E-45C2-802E-BD6CD7273BD9}" destId="{D245C8D8-0C47-4325-B92C-93D64EF348BC}" srcOrd="0" destOrd="0" presId="urn:microsoft.com/office/officeart/2005/8/layout/hProcess9"/>
    <dgm:cxn modelId="{511314E5-3E2E-41AE-A659-5AADA0C600CE}" srcId="{D1EA0931-F312-4266-B61A-4C46B2E360FE}" destId="{EB57E910-D2DC-407D-A6DF-A54C21687421}" srcOrd="0" destOrd="0" parTransId="{B6F4E98B-536C-48F2-843A-A7F90845130B}" sibTransId="{FFA8EC6F-7B09-4C6B-AA30-CACA3F7940A8}"/>
    <dgm:cxn modelId="{78A6CB5E-A675-445E-923D-723C2B3A32A3}" type="presOf" srcId="{30BC4C31-6A94-41CB-BB77-641874D7590D}" destId="{46863703-1746-4678-B0DA-14630123C90C}" srcOrd="0" destOrd="3" presId="urn:microsoft.com/office/officeart/2005/8/layout/hProcess9"/>
    <dgm:cxn modelId="{E752D0E1-569B-4369-9707-73839C0BB9AC}" srcId="{F53E5DA7-651E-45C2-802E-BD6CD7273BD9}" destId="{D88FDA00-9E8B-46D6-9085-83E0D0483B70}" srcOrd="0" destOrd="0" parTransId="{4383E0FA-697F-482B-A735-F7941FB09C73}" sibTransId="{FE405C64-17E1-4200-86B1-7A3BB0A2AC6A}"/>
    <dgm:cxn modelId="{42DCC22B-9DBB-4158-B1D2-FCC28FA34701}" srcId="{6D21FD22-FEC1-47F8-95BC-65325E6B0A80}" destId="{B8FAAB3D-B8B5-4ABC-8197-F722B488D27E}" srcOrd="0" destOrd="0" parTransId="{2155C4F8-2BA8-4B2B-AA3F-859BF8CEC500}" sibTransId="{5BE43641-AB14-4491-A918-6FC815AFD031}"/>
    <dgm:cxn modelId="{390A393B-795D-472E-97BB-3B6282DFD111}" srcId="{74F27638-F0D3-4E78-8EFF-548751E0292D}" destId="{E19690F7-48CD-4298-AB16-61D9B38BCB62}" srcOrd="1" destOrd="0" parTransId="{9731712C-B2D5-47A5-93A2-4EBAE3033385}" sibTransId="{DAFD5921-1BAA-41A5-BA35-F84161BE5CB7}"/>
    <dgm:cxn modelId="{80F7402A-4A46-41E6-A139-10079D5601F6}" type="presOf" srcId="{6D21FD22-FEC1-47F8-95BC-65325E6B0A80}" destId="{58756A5E-F3FC-4861-88D5-AFE5533D4B5C}" srcOrd="0" destOrd="0" presId="urn:microsoft.com/office/officeart/2005/8/layout/hProcess9"/>
    <dgm:cxn modelId="{08F84572-576D-4045-B9DD-9D8E99C9BDC0}" type="presOf" srcId="{6C100641-D944-486F-88AA-147F36B9A7D4}" destId="{51ED6CB2-FCD5-4EF9-BCD9-EC87B8702CBF}" srcOrd="0" destOrd="0" presId="urn:microsoft.com/office/officeart/2005/8/layout/hProcess9"/>
    <dgm:cxn modelId="{782D169A-05A6-4E71-965C-9A30B57C14D9}" type="presOf" srcId="{20053DFF-1675-483E-8DD0-387868ED6A61}" destId="{46863703-1746-4678-B0DA-14630123C90C}" srcOrd="0" destOrd="1" presId="urn:microsoft.com/office/officeart/2005/8/layout/hProcess9"/>
    <dgm:cxn modelId="{DED9E058-BCE9-4F38-9EAA-98F882C24BCF}" srcId="{F53E5DA7-651E-45C2-802E-BD6CD7273BD9}" destId="{AF957A48-4836-4658-9456-2D4A55E0B0C4}" srcOrd="1" destOrd="0" parTransId="{69A041E6-B01C-4A19-9420-A98462CB9CF9}" sibTransId="{D740DC1F-A6A9-4374-A1AE-DA452D56C24E}"/>
    <dgm:cxn modelId="{D929E1E1-0BE1-499A-934A-1EE3B525E389}" type="presOf" srcId="{74F27638-F0D3-4E78-8EFF-548751E0292D}" destId="{A2162217-5EF0-49DD-949C-9E981C79DF67}" srcOrd="0" destOrd="0" presId="urn:microsoft.com/office/officeart/2005/8/layout/hProcess9"/>
    <dgm:cxn modelId="{DA67922B-CF67-45BF-9723-AD7F41650A1E}" srcId="{6D21FD22-FEC1-47F8-95BC-65325E6B0A80}" destId="{1EB4B913-44D1-4739-BC07-3F1F122C049D}" srcOrd="1" destOrd="0" parTransId="{23499EAA-4C94-4A39-97BB-2269240E7045}" sibTransId="{5DD52FD8-39DE-4232-85FE-C62575ED83B7}"/>
    <dgm:cxn modelId="{D6364838-0763-478A-85AF-AEDC63ACDE50}" type="presOf" srcId="{2D553D8C-4B29-40A3-992A-3466338E8167}" destId="{A2162217-5EF0-49DD-949C-9E981C79DF67}" srcOrd="0" destOrd="1" presId="urn:microsoft.com/office/officeart/2005/8/layout/hProcess9"/>
    <dgm:cxn modelId="{E304A046-164D-45A3-86C1-EE5FB3F21BA6}" srcId="{74F27638-F0D3-4E78-8EFF-548751E0292D}" destId="{2D553D8C-4B29-40A3-992A-3466338E8167}" srcOrd="0" destOrd="0" parTransId="{34099011-BB1C-4A83-85E9-8885AA8C9155}" sibTransId="{854F7D25-D690-4188-9331-3AA61CE224B5}"/>
    <dgm:cxn modelId="{774BE682-8FC0-440E-89C3-72C271D32158}" type="presOf" srcId="{06EA8CB0-7BDC-40AE-89AC-9E4361F7149E}" destId="{3DF343A7-C455-4C13-B23C-27E89283D36D}" srcOrd="0" destOrd="2" presId="urn:microsoft.com/office/officeart/2005/8/layout/hProcess9"/>
    <dgm:cxn modelId="{650C5972-21D9-48EB-95C8-7458AB6F9224}" srcId="{D2A56222-3A11-4B8E-A4BD-7DBDBCACF65B}" destId="{6C100641-D944-486F-88AA-147F36B9A7D4}" srcOrd="1" destOrd="0" parTransId="{0E411937-8DA2-406E-9367-CF4F52A8CD40}" sibTransId="{696473DA-6430-4AC0-8018-0E2DB6AC0EA0}"/>
    <dgm:cxn modelId="{AA10F40F-8C06-4482-9CF6-EC948EE54598}" srcId="{F53E5DA7-651E-45C2-802E-BD6CD7273BD9}" destId="{58F6B77E-009E-4755-B5B4-CFADF2E65318}" srcOrd="3" destOrd="0" parTransId="{1CBA2F18-C29B-4561-9316-A31802A3EDF4}" sibTransId="{34FA59A0-204A-4AC2-B401-6D2E093A8F98}"/>
    <dgm:cxn modelId="{A9C66E25-9C92-4FD0-A9A7-2557EF41D602}" type="presOf" srcId="{E19690F7-48CD-4298-AB16-61D9B38BCB62}" destId="{A2162217-5EF0-49DD-949C-9E981C79DF67}" srcOrd="0" destOrd="2" presId="urn:microsoft.com/office/officeart/2005/8/layout/hProcess9"/>
    <dgm:cxn modelId="{483D031A-2378-4639-AEB1-59C8AE16E947}" srcId="{83330B39-DCEA-4AEF-92EB-BB8158188464}" destId="{81E728BE-A8F0-4801-BC3F-2D4C31C2C21D}" srcOrd="1" destOrd="0" parTransId="{981094EB-B188-4279-AD02-28B9BEEA57DB}" sibTransId="{92554E05-181C-469D-BC63-C913249A83C6}"/>
    <dgm:cxn modelId="{3B078339-F153-424A-BACE-BF10B57D13FF}" srcId="{6C100641-D944-486F-88AA-147F36B9A7D4}" destId="{2BA6BEBF-C414-463F-9D5B-B3C529E71E5D}" srcOrd="1" destOrd="0" parTransId="{E17F539B-57DF-43A6-B9A9-8D5C8E4CD39D}" sibTransId="{14B8295D-6FCD-467E-946C-688437B84927}"/>
    <dgm:cxn modelId="{0287794B-C908-428D-BF8C-A0262FB94144}" type="presOf" srcId="{2BA6BEBF-C414-463F-9D5B-B3C529E71E5D}" destId="{51ED6CB2-FCD5-4EF9-BCD9-EC87B8702CBF}" srcOrd="0" destOrd="2" presId="urn:microsoft.com/office/officeart/2005/8/layout/hProcess9"/>
    <dgm:cxn modelId="{AD0DEA07-49EA-49F0-B0C4-FE632BB5AC43}" srcId="{D2A56222-3A11-4B8E-A4BD-7DBDBCACF65B}" destId="{6D21FD22-FEC1-47F8-95BC-65325E6B0A80}" srcOrd="0" destOrd="0" parTransId="{B8B0D715-B86A-4CA2-AFC8-D144275570DC}" sibTransId="{0EB4A8BE-E7D3-4192-9618-5BA93EA8CD2D}"/>
    <dgm:cxn modelId="{AA4E636F-1B90-4384-8333-DF8D1F891A3B}" type="presOf" srcId="{AF957A48-4836-4658-9456-2D4A55E0B0C4}" destId="{D245C8D8-0C47-4325-B92C-93D64EF348BC}" srcOrd="0" destOrd="2" presId="urn:microsoft.com/office/officeart/2005/8/layout/hProcess9"/>
    <dgm:cxn modelId="{981A4A2D-05C5-44E2-9D1F-466398B0FBB2}" srcId="{D1EA0931-F312-4266-B61A-4C46B2E360FE}" destId="{06EA8CB0-7BDC-40AE-89AC-9E4361F7149E}" srcOrd="1" destOrd="0" parTransId="{084E8036-F3E9-47A5-95C1-28924829F13E}" sibTransId="{6A645BAC-1591-402E-93A4-2E7B44A6595E}"/>
    <dgm:cxn modelId="{81FBA4F3-DEFE-4D5A-AB66-FC326AFF15D1}" type="presOf" srcId="{9B653248-505D-4750-8EC2-28173C9FE2EC}" destId="{D245C8D8-0C47-4325-B92C-93D64EF348BC}" srcOrd="0" destOrd="3" presId="urn:microsoft.com/office/officeart/2005/8/layout/hProcess9"/>
    <dgm:cxn modelId="{51FF6F28-D051-4846-AB1A-C55FB1E18CD7}" type="presOf" srcId="{B8FAAB3D-B8B5-4ABC-8197-F722B488D27E}" destId="{58756A5E-F3FC-4861-88D5-AFE5533D4B5C}" srcOrd="0" destOrd="1" presId="urn:microsoft.com/office/officeart/2005/8/layout/hProcess9"/>
    <dgm:cxn modelId="{CB994693-77CE-4C57-8699-A7F1096EDF47}" srcId="{D2A56222-3A11-4B8E-A4BD-7DBDBCACF65B}" destId="{D1EA0931-F312-4266-B61A-4C46B2E360FE}" srcOrd="2" destOrd="0" parTransId="{1039FC62-46FD-4AE7-95AF-B0DEEC9D1070}" sibTransId="{AEF2F20C-85EE-4228-AFD3-44E5BB3A6AB1}"/>
    <dgm:cxn modelId="{B4F5E530-1629-41B1-96ED-56736AE98F15}" type="presOf" srcId="{83330B39-DCEA-4AEF-92EB-BB8158188464}" destId="{46863703-1746-4678-B0DA-14630123C90C}" srcOrd="0" destOrd="0" presId="urn:microsoft.com/office/officeart/2005/8/layout/hProcess9"/>
    <dgm:cxn modelId="{1188FB0B-F627-4CCE-A187-1CE4C101E097}" type="presOf" srcId="{D2A56222-3A11-4B8E-A4BD-7DBDBCACF65B}" destId="{74EAEC78-F149-4C2F-B25F-247DFC215C0B}" srcOrd="0" destOrd="0" presId="urn:microsoft.com/office/officeart/2005/8/layout/hProcess9"/>
    <dgm:cxn modelId="{E5BBB700-D299-438F-8AB5-4C1A507DDE00}" type="presOf" srcId="{A829F4C8-6996-4377-9E5B-97A145D994C7}" destId="{A2162217-5EF0-49DD-949C-9E981C79DF67}" srcOrd="0" destOrd="3" presId="urn:microsoft.com/office/officeart/2005/8/layout/hProcess9"/>
    <dgm:cxn modelId="{E6655AE4-8D63-4EAF-96AE-395E40A10A81}" type="presOf" srcId="{1EB4B913-44D1-4739-BC07-3F1F122C049D}" destId="{58756A5E-F3FC-4861-88D5-AFE5533D4B5C}" srcOrd="0" destOrd="2" presId="urn:microsoft.com/office/officeart/2005/8/layout/hProcess9"/>
    <dgm:cxn modelId="{C462C36D-3652-4E59-ADF9-7D4967B0542B}" type="presOf" srcId="{58F6B77E-009E-4755-B5B4-CFADF2E65318}" destId="{D245C8D8-0C47-4325-B92C-93D64EF348BC}" srcOrd="0" destOrd="4" presId="urn:microsoft.com/office/officeart/2005/8/layout/hProcess9"/>
    <dgm:cxn modelId="{390F352A-5186-4C86-85EC-440B158298AD}" type="presOf" srcId="{D1EA0931-F312-4266-B61A-4C46B2E360FE}" destId="{3DF343A7-C455-4C13-B23C-27E89283D36D}" srcOrd="0" destOrd="0" presId="urn:microsoft.com/office/officeart/2005/8/layout/hProcess9"/>
    <dgm:cxn modelId="{3B11FB8D-1EFE-4D55-96D5-79361AFF1914}" srcId="{83330B39-DCEA-4AEF-92EB-BB8158188464}" destId="{30BC4C31-6A94-41CB-BB77-641874D7590D}" srcOrd="2" destOrd="0" parTransId="{26456B69-4974-4720-962D-F420B4C9A367}" sibTransId="{F42FC581-F20A-431A-81AB-38EC0A090C27}"/>
    <dgm:cxn modelId="{570B0254-92D2-431D-BBA7-BB71502E17F1}" srcId="{F53E5DA7-651E-45C2-802E-BD6CD7273BD9}" destId="{9B653248-505D-4750-8EC2-28173C9FE2EC}" srcOrd="2" destOrd="0" parTransId="{BAC3BF15-2DB2-4600-9137-5FCBC59B65D3}" sibTransId="{923D59DA-3E3D-49DB-B078-F8E5BDC5886E}"/>
    <dgm:cxn modelId="{38247AC5-9184-4872-B87A-E3B1F971F53D}" srcId="{74F27638-F0D3-4E78-8EFF-548751E0292D}" destId="{A829F4C8-6996-4377-9E5B-97A145D994C7}" srcOrd="2" destOrd="0" parTransId="{6BB214D5-7A56-4997-B1DA-43F0FE77BD14}" sibTransId="{1BE76E37-A9D7-497E-8C85-A226F7840203}"/>
    <dgm:cxn modelId="{C3255AB9-334A-43FA-9B8E-71EEDFEB673D}" srcId="{D2A56222-3A11-4B8E-A4BD-7DBDBCACF65B}" destId="{F53E5DA7-651E-45C2-802E-BD6CD7273BD9}" srcOrd="4" destOrd="0" parTransId="{1E469C44-8AE8-4F0F-8A6D-CCFC69A1AB5F}" sibTransId="{7FC29B0E-42CA-4656-948A-E8958F387CDA}"/>
    <dgm:cxn modelId="{C79C1508-33FC-4F5B-B092-70681334E5C3}" type="presOf" srcId="{81E728BE-A8F0-4801-BC3F-2D4C31C2C21D}" destId="{46863703-1746-4678-B0DA-14630123C90C}" srcOrd="0" destOrd="2" presId="urn:microsoft.com/office/officeart/2005/8/layout/hProcess9"/>
    <dgm:cxn modelId="{CBCF34E0-DFA5-4932-8FF4-B4A98B4DD0CC}" type="presParOf" srcId="{74EAEC78-F149-4C2F-B25F-247DFC215C0B}" destId="{5184E5E8-971E-45ED-B066-991370A2CDD0}" srcOrd="0" destOrd="0" presId="urn:microsoft.com/office/officeart/2005/8/layout/hProcess9"/>
    <dgm:cxn modelId="{C7A1EEC4-9CA7-4F42-9D77-0B235EE2102C}" type="presParOf" srcId="{74EAEC78-F149-4C2F-B25F-247DFC215C0B}" destId="{E209B9EE-46DB-48AB-A75C-BADB9592083F}" srcOrd="1" destOrd="0" presId="urn:microsoft.com/office/officeart/2005/8/layout/hProcess9"/>
    <dgm:cxn modelId="{576B2B5A-442B-444D-830C-7DBB42BCEC5B}" type="presParOf" srcId="{E209B9EE-46DB-48AB-A75C-BADB9592083F}" destId="{58756A5E-F3FC-4861-88D5-AFE5533D4B5C}" srcOrd="0" destOrd="0" presId="urn:microsoft.com/office/officeart/2005/8/layout/hProcess9"/>
    <dgm:cxn modelId="{B87FE793-3EAD-4FDB-BC79-4BE9AF872E6C}" type="presParOf" srcId="{E209B9EE-46DB-48AB-A75C-BADB9592083F}" destId="{E785BAA9-A90C-4658-B4DA-CC392ED2AE17}" srcOrd="1" destOrd="0" presId="urn:microsoft.com/office/officeart/2005/8/layout/hProcess9"/>
    <dgm:cxn modelId="{C5427961-E4AA-41F6-A848-5906155DDDFA}" type="presParOf" srcId="{E209B9EE-46DB-48AB-A75C-BADB9592083F}" destId="{51ED6CB2-FCD5-4EF9-BCD9-EC87B8702CBF}" srcOrd="2" destOrd="0" presId="urn:microsoft.com/office/officeart/2005/8/layout/hProcess9"/>
    <dgm:cxn modelId="{5256C040-544E-4B45-8183-DB895D90153A}" type="presParOf" srcId="{E209B9EE-46DB-48AB-A75C-BADB9592083F}" destId="{8EF33EA4-58C3-4F20-A46D-698C19BE024B}" srcOrd="3" destOrd="0" presId="urn:microsoft.com/office/officeart/2005/8/layout/hProcess9"/>
    <dgm:cxn modelId="{B2AE96A7-6956-4950-8CFC-3FEFB1D9EF00}" type="presParOf" srcId="{E209B9EE-46DB-48AB-A75C-BADB9592083F}" destId="{3DF343A7-C455-4C13-B23C-27E89283D36D}" srcOrd="4" destOrd="0" presId="urn:microsoft.com/office/officeart/2005/8/layout/hProcess9"/>
    <dgm:cxn modelId="{2B106F53-90FD-4405-8067-0C0C4E7452BF}" type="presParOf" srcId="{E209B9EE-46DB-48AB-A75C-BADB9592083F}" destId="{755DE293-1B3C-430A-80E9-60E77DF33B1A}" srcOrd="5" destOrd="0" presId="urn:microsoft.com/office/officeart/2005/8/layout/hProcess9"/>
    <dgm:cxn modelId="{6598C39D-846A-4F3A-9228-0B14CE8884DB}" type="presParOf" srcId="{E209B9EE-46DB-48AB-A75C-BADB9592083F}" destId="{46863703-1746-4678-B0DA-14630123C90C}" srcOrd="6" destOrd="0" presId="urn:microsoft.com/office/officeart/2005/8/layout/hProcess9"/>
    <dgm:cxn modelId="{7228A52D-A922-4AE6-9461-BA8A82BEE39C}" type="presParOf" srcId="{E209B9EE-46DB-48AB-A75C-BADB9592083F}" destId="{1F836203-06C8-493B-A9AB-1A235EDC09AF}" srcOrd="7" destOrd="0" presId="urn:microsoft.com/office/officeart/2005/8/layout/hProcess9"/>
    <dgm:cxn modelId="{7D85E2E9-D688-4E9D-8098-F79426FEA38C}" type="presParOf" srcId="{E209B9EE-46DB-48AB-A75C-BADB9592083F}" destId="{D245C8D8-0C47-4325-B92C-93D64EF348BC}" srcOrd="8" destOrd="0" presId="urn:microsoft.com/office/officeart/2005/8/layout/hProcess9"/>
    <dgm:cxn modelId="{329FB199-1C44-42CD-8E24-B49F7231EB6D}" type="presParOf" srcId="{E209B9EE-46DB-48AB-A75C-BADB9592083F}" destId="{1A6BDA95-C8A1-4E06-B089-8AED3534610B}" srcOrd="9" destOrd="0" presId="urn:microsoft.com/office/officeart/2005/8/layout/hProcess9"/>
    <dgm:cxn modelId="{5AF1C5AA-7751-4F4A-8409-C44F6C4AEB0B}" type="presParOf" srcId="{E209B9EE-46DB-48AB-A75C-BADB9592083F}" destId="{A2162217-5EF0-49DD-949C-9E981C79DF67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84E5E8-971E-45ED-B066-991370A2CDD0}">
      <dsp:nvSpPr>
        <dsp:cNvPr id="0" name=""/>
        <dsp:cNvSpPr/>
      </dsp:nvSpPr>
      <dsp:spPr>
        <a:xfrm>
          <a:off x="808360" y="1143307"/>
          <a:ext cx="9161422" cy="2286614"/>
        </a:xfrm>
        <a:prstGeom prst="rightArrow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756A5E-F3FC-4861-88D5-AFE5533D4B5C}">
      <dsp:nvSpPr>
        <dsp:cNvPr id="0" name=""/>
        <dsp:cNvSpPr/>
      </dsp:nvSpPr>
      <dsp:spPr>
        <a:xfrm>
          <a:off x="3363" y="1371968"/>
          <a:ext cx="1721886" cy="18292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 smtClean="0">
              <a:solidFill>
                <a:srgbClr val="03C4EB"/>
              </a:solidFill>
              <a:latin typeface="+mn-lt"/>
            </a:rPr>
            <a:t>ETAPA1: EL PROBLEMA</a:t>
          </a:r>
          <a:endParaRPr lang="es-ES" sz="1300" b="1" kern="1200" dirty="0">
            <a:solidFill>
              <a:srgbClr val="03C4EB"/>
            </a:solidFill>
            <a:latin typeface="+mn-lt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Identificar el problema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Definir un objetivo de estudio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sp:txBody>
      <dsp:txXfrm>
        <a:off x="87419" y="1456024"/>
        <a:ext cx="1553774" cy="1661179"/>
      </dsp:txXfrm>
    </dsp:sp>
    <dsp:sp modelId="{51ED6CB2-FCD5-4EF9-BCD9-EC87B8702CBF}">
      <dsp:nvSpPr>
        <dsp:cNvPr id="0" name=""/>
        <dsp:cNvSpPr/>
      </dsp:nvSpPr>
      <dsp:spPr>
        <a:xfrm>
          <a:off x="1813269" y="1371968"/>
          <a:ext cx="1721886" cy="18292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 smtClean="0">
              <a:solidFill>
                <a:srgbClr val="03C4EB"/>
              </a:solidFill>
              <a:latin typeface="+mn-lt"/>
            </a:rPr>
            <a:t>ETAPA2: RECOLECCIÓN</a:t>
          </a:r>
          <a:endParaRPr lang="es-ES" sz="1300" b="1" kern="1200" dirty="0">
            <a:solidFill>
              <a:srgbClr val="03C4EB"/>
            </a:solidFill>
            <a:latin typeface="+mn-lt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Estrategia de muestreo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Diseño experimental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sp:txBody>
      <dsp:txXfrm>
        <a:off x="1897325" y="1456024"/>
        <a:ext cx="1553774" cy="1661179"/>
      </dsp:txXfrm>
    </dsp:sp>
    <dsp:sp modelId="{3DF343A7-C455-4C13-B23C-27E89283D36D}">
      <dsp:nvSpPr>
        <dsp:cNvPr id="0" name=""/>
        <dsp:cNvSpPr/>
      </dsp:nvSpPr>
      <dsp:spPr>
        <a:xfrm>
          <a:off x="3623175" y="1371968"/>
          <a:ext cx="1721886" cy="18292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 smtClean="0">
              <a:solidFill>
                <a:srgbClr val="03C4EB"/>
              </a:solidFill>
              <a:latin typeface="+mn-lt"/>
            </a:rPr>
            <a:t>ETAPA3: LIMPIEZA</a:t>
          </a:r>
          <a:endParaRPr lang="es-ES" sz="1300" b="1" kern="1200" dirty="0">
            <a:solidFill>
              <a:srgbClr val="03C4EB"/>
            </a:solidFill>
            <a:latin typeface="+mn-lt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Igualar formatos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Eliminar información errónea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sp:txBody>
      <dsp:txXfrm>
        <a:off x="3707231" y="1456024"/>
        <a:ext cx="1553774" cy="1661179"/>
      </dsp:txXfrm>
    </dsp:sp>
    <dsp:sp modelId="{46863703-1746-4678-B0DA-14630123C90C}">
      <dsp:nvSpPr>
        <dsp:cNvPr id="0" name=""/>
        <dsp:cNvSpPr/>
      </dsp:nvSpPr>
      <dsp:spPr>
        <a:xfrm>
          <a:off x="5433081" y="1371968"/>
          <a:ext cx="1721886" cy="18292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 smtClean="0">
              <a:solidFill>
                <a:srgbClr val="03C4EB"/>
              </a:solidFill>
              <a:latin typeface="+mn-lt"/>
            </a:rPr>
            <a:t>ETAPA4: EXPLORACIÓN</a:t>
          </a:r>
          <a:endParaRPr lang="es-ES" sz="1300" b="1" kern="1200" dirty="0">
            <a:solidFill>
              <a:srgbClr val="03C4EB"/>
            </a:solidFill>
            <a:latin typeface="+mn-lt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Descripción de variables una a una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Buscar diferencias entre grupos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Forma de la distribución y proporciones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sp:txBody>
      <dsp:txXfrm>
        <a:off x="5517137" y="1456024"/>
        <a:ext cx="1553774" cy="1661179"/>
      </dsp:txXfrm>
    </dsp:sp>
    <dsp:sp modelId="{D245C8D8-0C47-4325-B92C-93D64EF348BC}">
      <dsp:nvSpPr>
        <dsp:cNvPr id="0" name=""/>
        <dsp:cNvSpPr/>
      </dsp:nvSpPr>
      <dsp:spPr>
        <a:xfrm>
          <a:off x="7242988" y="1371968"/>
          <a:ext cx="1721886" cy="18292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 smtClean="0">
              <a:solidFill>
                <a:srgbClr val="03C4EB"/>
              </a:solidFill>
              <a:latin typeface="+mn-lt"/>
            </a:rPr>
            <a:t>ETAPA5: ANÁLISIS</a:t>
          </a:r>
          <a:endParaRPr lang="es-ES" sz="1300" b="1" kern="1200" dirty="0">
            <a:solidFill>
              <a:srgbClr val="03C4EB"/>
            </a:solidFill>
            <a:latin typeface="+mn-lt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Comparación de grupos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Comparación de proporciones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Modelos predictivos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Relación entre variables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sp:txBody>
      <dsp:txXfrm>
        <a:off x="7327044" y="1456024"/>
        <a:ext cx="1553774" cy="1661179"/>
      </dsp:txXfrm>
    </dsp:sp>
    <dsp:sp modelId="{A2162217-5EF0-49DD-949C-9E981C79DF67}">
      <dsp:nvSpPr>
        <dsp:cNvPr id="0" name=""/>
        <dsp:cNvSpPr/>
      </dsp:nvSpPr>
      <dsp:spPr>
        <a:xfrm>
          <a:off x="9052894" y="1371968"/>
          <a:ext cx="1721886" cy="18292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 smtClean="0">
              <a:solidFill>
                <a:srgbClr val="03C4EB"/>
              </a:solidFill>
              <a:latin typeface="+mn-lt"/>
            </a:rPr>
            <a:t>ETAPA6: CONCLUSIÓN</a:t>
          </a:r>
          <a:endParaRPr lang="es-ES" sz="1300" b="1" kern="1200" dirty="0">
            <a:solidFill>
              <a:srgbClr val="03C4EB"/>
            </a:solidFill>
            <a:latin typeface="+mn-lt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Informe de resultados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Interpretación y síntesis de resultados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Arial" panose="020B0604020202020204" pitchFamily="34" charset="0"/>
            </a:rPr>
            <a:t>Objeciones y siguientes pasos</a:t>
          </a:r>
          <a:endParaRPr lang="es-ES" sz="1000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Arial" panose="020B0604020202020204" pitchFamily="34" charset="0"/>
          </a:endParaRPr>
        </a:p>
      </dsp:txBody>
      <dsp:txXfrm>
        <a:off x="9136950" y="1456024"/>
        <a:ext cx="1553774" cy="1661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FCE3B-5E55-4A09-95AF-8E5A56FF20DD}" type="datetimeFigureOut">
              <a:rPr lang="es-ES" smtClean="0"/>
              <a:t>19/02/2019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4FCCB-1C50-4DA6-8316-6767D70884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8323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7EC3F-D9BC-4F12-95B0-5273DE3AD04E}" type="datetimeFigureOut">
              <a:rPr lang="es-ES" smtClean="0"/>
              <a:t>19/02/2019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EBC96-71D7-46CA-88B5-01D42E0563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649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EBC96-71D7-46CA-88B5-01D42E05630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0063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EBC96-71D7-46CA-88B5-01D42E05630F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1693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EBC96-71D7-46CA-88B5-01D42E05630F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6832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065813"/>
            <a:ext cx="9144000" cy="1494065"/>
          </a:xfrm>
        </p:spPr>
        <p:txBody>
          <a:bodyPr>
            <a:normAutofit/>
          </a:bodyPr>
          <a:lstStyle>
            <a:lvl1pPr marL="0" indent="0" algn="ctr">
              <a:buNone/>
              <a:defRPr lang="es-ES" sz="24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9139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8787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7631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rgbClr val="03C4EB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77686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921039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1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7449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4669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6940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3303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0551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6230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7072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rgbClr val="03C4E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800" dirty="0" smtClean="0">
                <a:solidFill>
                  <a:srgbClr val="03C4EB"/>
                </a:solidFill>
                <a:latin typeface="Arial Black" panose="020B0A04020102020204" pitchFamily="34" charset="0"/>
              </a:rPr>
              <a:t>LA PRESENTACIÓN DE TU PROYECTO</a:t>
            </a:r>
            <a:endParaRPr lang="es-ES" sz="4800" dirty="0">
              <a:solidFill>
                <a:srgbClr val="03C4EB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44589"/>
            <a:ext cx="9144000" cy="1655762"/>
          </a:xfrm>
        </p:spPr>
        <p:txBody>
          <a:bodyPr/>
          <a:lstStyle/>
          <a:p>
            <a:r>
              <a:rPr lang="es-ES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Las diapositivas definitivas para tu presentación de éxito</a:t>
            </a:r>
            <a:endParaRPr lang="es-ES" dirty="0">
              <a:solidFill>
                <a:schemeClr val="bg1">
                  <a:lumMod val="50000"/>
                </a:schemeClr>
              </a:solidFill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10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4. Resume tu estrategia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1121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/>
              <a:t>Se trata de explicar el recorrido de tus datos (lo que has trabajado en el programa)</a:t>
            </a:r>
          </a:p>
          <a:p>
            <a:pPr lvl="1"/>
            <a:r>
              <a:rPr lang="es-ES" dirty="0" smtClean="0"/>
              <a:t>Céntrate en la recogida de datos</a:t>
            </a:r>
          </a:p>
          <a:p>
            <a:pPr lvl="1"/>
            <a:r>
              <a:rPr lang="es-ES" dirty="0" smtClean="0"/>
              <a:t>Las métricas que vas a utilizar (es importante que la audiencia entienda las variables)</a:t>
            </a:r>
          </a:p>
          <a:p>
            <a:pPr lvl="1"/>
            <a:r>
              <a:rPr lang="es-ES" dirty="0" smtClean="0"/>
              <a:t>Cómo has medido o has obtenido los datos de estas variables. Qué pasos ha seguido para obtener los datos</a:t>
            </a:r>
          </a:p>
          <a:p>
            <a:pPr lvl="1"/>
            <a:r>
              <a:rPr lang="es-ES" dirty="0" smtClean="0"/>
              <a:t>Muy resumidamente aportar claridad sobre la estrategia de análisis de datos. La técnica principal que has utilizado o vayas a utilizar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i="1" dirty="0" smtClean="0"/>
          </a:p>
          <a:p>
            <a:pPr marL="0" indent="0">
              <a:buNone/>
            </a:pPr>
            <a:endParaRPr lang="es-ES" i="1" dirty="0"/>
          </a:p>
          <a:p>
            <a:pPr marL="0" indent="0">
              <a:buNone/>
            </a:pPr>
            <a:endParaRPr lang="es-ES" i="1" dirty="0" smtClean="0"/>
          </a:p>
          <a:p>
            <a:pPr marL="0" indent="0">
              <a:buNone/>
            </a:pPr>
            <a:endParaRPr lang="es-ES" i="1" dirty="0"/>
          </a:p>
          <a:p>
            <a:pPr marL="0" indent="0">
              <a:buNone/>
            </a:pPr>
            <a:endParaRPr lang="es-ES" i="1" dirty="0" smtClean="0"/>
          </a:p>
          <a:p>
            <a:pPr marL="0" indent="0">
              <a:buNone/>
            </a:pPr>
            <a:r>
              <a:rPr lang="es-ES" i="1" dirty="0" smtClean="0"/>
              <a:t>Aquí queremos que tus oyentes entiendan las variables que has medido.</a:t>
            </a:r>
          </a:p>
          <a:p>
            <a:pPr marL="0" indent="0">
              <a:buNone/>
            </a:pPr>
            <a:r>
              <a:rPr lang="es-ES" i="1" dirty="0" smtClean="0"/>
              <a:t>Cómo las has medido </a:t>
            </a:r>
          </a:p>
          <a:p>
            <a:pPr marL="0" indent="0">
              <a:buNone/>
            </a:pPr>
            <a:r>
              <a:rPr lang="es-ES" i="1" dirty="0" smtClean="0"/>
              <a:t>Y qué estrategia de medición has utilizado: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5206314" y="1"/>
            <a:ext cx="6985686" cy="18256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PRINCIPALMENTE CÓMO HAS OBTENIDO LOS DATOS Y QUÉ VARIABLES HAS OBTENIDO (SI TIENES MUCHAS… LAS MÁS IMPORTANTES)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NOMBRA LA ESTRATEGIA DE ANÁLISIS – LA TÉCNICA QUE VAS A UTILIZAR</a:t>
            </a:r>
          </a:p>
          <a:p>
            <a:pPr algn="ctr"/>
            <a:endParaRPr lang="es-ES" dirty="0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967456547"/>
              </p:ext>
            </p:extLst>
          </p:nvPr>
        </p:nvGraphicFramePr>
        <p:xfrm>
          <a:off x="673977" y="1926925"/>
          <a:ext cx="10778144" cy="4573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561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4. Resume tu estrategia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1121"/>
          </a:xfrm>
        </p:spPr>
        <p:txBody>
          <a:bodyPr>
            <a:normAutofit/>
          </a:bodyPr>
          <a:lstStyle/>
          <a:p>
            <a:r>
              <a:rPr lang="es-ES" dirty="0" smtClean="0"/>
              <a:t>Estos serían los puntos interesantes a tratar:</a:t>
            </a:r>
          </a:p>
          <a:p>
            <a:pPr lvl="1"/>
            <a:r>
              <a:rPr lang="es-ES" dirty="0" smtClean="0"/>
              <a:t>Qué y cómo has medido</a:t>
            </a:r>
          </a:p>
          <a:p>
            <a:pPr lvl="1"/>
            <a:r>
              <a:rPr lang="es-ES" dirty="0" smtClean="0"/>
              <a:t>Qué variables son claves. Agrúpalas según la fuente de lectura o importación</a:t>
            </a:r>
          </a:p>
          <a:p>
            <a:pPr lvl="1"/>
            <a:r>
              <a:rPr lang="es-ES" dirty="0" smtClean="0"/>
              <a:t>Qué muestras has medido</a:t>
            </a:r>
          </a:p>
          <a:p>
            <a:pPr lvl="1"/>
            <a:r>
              <a:rPr lang="es-ES" dirty="0" smtClean="0"/>
              <a:t>Qué estrategia has utilizado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5206314" y="1"/>
            <a:ext cx="6985686" cy="18256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PRINCIPALMENTE CÓMO HAS OBTENIDO LOS DATOS Y QUÉ VARIABLES HAS OBTENIDO (SI TIENES MUCHAS… LAS MÁS IMPORTANTES)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NOMBRA LA ESTRATEGIA DE ANÁLISIS – LA TÉCNICA QUE VAS A UTILIZAR</a:t>
            </a:r>
          </a:p>
          <a:p>
            <a:pPr algn="ctr"/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6270" y="3043840"/>
            <a:ext cx="3970638" cy="381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80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4. </a:t>
            </a:r>
            <a:r>
              <a:rPr lang="es-ES" b="1" dirty="0" smtClean="0">
                <a:latin typeface="Montserrat Medium" panose="00000600000000000000" pitchFamily="2" charset="0"/>
              </a:rPr>
              <a:t>Resume tu estrategia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112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s-ES" dirty="0" smtClean="0"/>
              <a:t>Puedes utilizar un esquema entrada - salida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5206314" y="1"/>
            <a:ext cx="6985686" cy="18256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PRINCIPALMENTE CÓMO HAS OBTENIDO LOS DATOS Y QUÉ VARIABLES HAS OBTENIDO (SI TIENES MUCHAS… LAS MÁS IMPORTANTES)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NOMBRA LA ESTRATEGIA DE ANÁLISIS – LA TÉCNICA QUE VAS A UTILIZAR</a:t>
            </a:r>
          </a:p>
          <a:p>
            <a:pPr algn="ctr"/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4810897" y="2578444"/>
            <a:ext cx="2388972" cy="17876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+mj-lt"/>
              </a:rPr>
              <a:t>FENÓMENO FÍSICO</a:t>
            </a:r>
            <a:endParaRPr lang="es-ES" dirty="0">
              <a:latin typeface="+mj-lt"/>
            </a:endParaRPr>
          </a:p>
        </p:txBody>
      </p:sp>
      <p:sp>
        <p:nvSpPr>
          <p:cNvPr id="9" name="Flecha derecha 8"/>
          <p:cNvSpPr/>
          <p:nvPr/>
        </p:nvSpPr>
        <p:spPr>
          <a:xfrm>
            <a:off x="7274011" y="3220994"/>
            <a:ext cx="1103870" cy="3789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>
            <a:off x="8484974" y="3220994"/>
            <a:ext cx="34273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VARIABLE RESPUESTA</a:t>
            </a:r>
          </a:p>
          <a:p>
            <a:r>
              <a:rPr lang="es-ES" dirty="0" smtClean="0"/>
              <a:t>(DEPENDIENTE)</a:t>
            </a:r>
          </a:p>
          <a:p>
            <a:endParaRPr lang="es-ES" dirty="0"/>
          </a:p>
          <a:p>
            <a:r>
              <a:rPr lang="es-ES" dirty="0" smtClean="0">
                <a:latin typeface="+mj-lt"/>
              </a:rPr>
              <a:t>FRECUENCIA CARDÍACA MÁXIMA</a:t>
            </a:r>
            <a:endParaRPr lang="es-ES" dirty="0">
              <a:latin typeface="+mj-lt"/>
            </a:endParaRPr>
          </a:p>
        </p:txBody>
      </p:sp>
      <p:sp>
        <p:nvSpPr>
          <p:cNvPr id="11" name="Flecha derecha 10"/>
          <p:cNvSpPr/>
          <p:nvPr/>
        </p:nvSpPr>
        <p:spPr>
          <a:xfrm>
            <a:off x="3632885" y="3220994"/>
            <a:ext cx="1103870" cy="3789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>
            <a:off x="495796" y="3230603"/>
            <a:ext cx="30299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VARIABLES DE ESTUDIO</a:t>
            </a:r>
          </a:p>
          <a:p>
            <a:r>
              <a:rPr lang="es-ES" dirty="0" smtClean="0"/>
              <a:t>(INDEPENDIENTES)</a:t>
            </a:r>
            <a:endParaRPr lang="es-E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2504053" y="4791427"/>
            <a:ext cx="674639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VARIABLES QUE INFLUYEN EN LA </a:t>
            </a:r>
            <a:r>
              <a:rPr lang="es-ES" dirty="0" smtClean="0"/>
              <a:t>FRECUENCIA CARDÍACA</a:t>
            </a:r>
            <a:endParaRPr lang="es-ES" dirty="0" smtClean="0"/>
          </a:p>
          <a:p>
            <a:endParaRPr lang="es-ES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 smtClean="0"/>
              <a:t>DATOS GENERALES DEL PACIENTE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 smtClean="0"/>
              <a:t>VIDA SALUDABLE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 smtClean="0"/>
              <a:t>SISTEMA CIRCULATORIO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 smtClean="0"/>
              <a:t>SISTEMA ENDOCRINO</a:t>
            </a: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9177" y="5335733"/>
            <a:ext cx="3432823" cy="23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75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5. Presenta tus resultados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1121"/>
          </a:xfrm>
        </p:spPr>
        <p:txBody>
          <a:bodyPr>
            <a:normAutofit/>
          </a:bodyPr>
          <a:lstStyle/>
          <a:p>
            <a:r>
              <a:rPr lang="es-ES" dirty="0" smtClean="0"/>
              <a:t>Resume los resultados ordenados en:</a:t>
            </a:r>
          </a:p>
          <a:p>
            <a:pPr lvl="1"/>
            <a:r>
              <a:rPr lang="es-ES" dirty="0" smtClean="0"/>
              <a:t>Descripción genérica de tus datos (lo más relevante)</a:t>
            </a:r>
          </a:p>
          <a:p>
            <a:pPr lvl="1"/>
            <a:r>
              <a:rPr lang="es-ES" dirty="0" smtClean="0"/>
              <a:t>Tablas y gráficos que contesten a tus preguntas y objetivos investigativos</a:t>
            </a:r>
          </a:p>
          <a:p>
            <a:pPr lvl="1"/>
            <a:endParaRPr lang="es-ES" dirty="0"/>
          </a:p>
          <a:p>
            <a:pPr marL="0" indent="0">
              <a:buNone/>
            </a:pPr>
            <a:r>
              <a:rPr lang="es-ES" dirty="0" smtClean="0"/>
              <a:t>¡APORTA A LA PRESENTACIÓN LOS GRÁFICOS Y TABLAS RESUMEN MÁS IMPORTANTES!</a:t>
            </a:r>
          </a:p>
          <a:p>
            <a:pPr marL="0" indent="0">
              <a:buNone/>
            </a:pPr>
            <a:r>
              <a:rPr lang="es-ES" dirty="0" smtClean="0"/>
              <a:t>Es un trabajo de resumen de todo el trabajo que has hecho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ENTRE 10-20 MINUTOS</a:t>
            </a:r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5206314" y="0"/>
            <a:ext cx="6985686" cy="20100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SE TRATA DE EXPLICAR A TU AUDIENCIA QUÉ HAS ENCONTRADO O QUÉ HAS CONSTRUIDO PARA ALCANZAR TUS OBJETIVOS Y RESPONDER TU HIPÓTESIS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LA GENTE NO QUIERE SABER DETALLES DE QUÉ TÉCNICAS HAS UTILIZADO. QUIERE VER CÓMO HAS CONTESTADO A TUS PREGUNTAS</a:t>
            </a:r>
            <a:endParaRPr lang="es-ES" dirty="0" smtClean="0"/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6998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5. Presenta tus resultados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293342"/>
            <a:ext cx="4203357" cy="5313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Te puedes basar en el método Analiza tus Datos: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5206314" y="0"/>
            <a:ext cx="6985686" cy="20100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SE TRATA DE EXPLICAR A TU AUDIENCIA QUÉ HAS ENCONTRADO O QUÉ HAS CONSTRUIDO PARA ALCANZAR TUS OBJETIVOS Y RESPONDER TU HIPÓTESIS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LA GENTE NO QUIERE SABER DETALLES DE QUÉ TÉCNICAS HAS UTILIZADO. QUIERE VER CÓMO HAS CONTESTADO A TUS PREGUNTAS</a:t>
            </a:r>
            <a:endParaRPr lang="es-ES" dirty="0" smtClean="0"/>
          </a:p>
          <a:p>
            <a:pPr algn="ctr"/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5199449" y="2974108"/>
            <a:ext cx="6780115" cy="905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/>
        </p:nvSpPr>
        <p:spPr>
          <a:xfrm>
            <a:off x="341746" y="3740727"/>
            <a:ext cx="1930400" cy="1477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DESCRIPCIÓN GENERAL DE LA MUESTRA</a:t>
            </a:r>
            <a:endParaRPr lang="es-ES" dirty="0"/>
          </a:p>
        </p:txBody>
      </p:sp>
      <p:sp>
        <p:nvSpPr>
          <p:cNvPr id="12" name="Rectángulo 11"/>
          <p:cNvSpPr/>
          <p:nvPr/>
        </p:nvSpPr>
        <p:spPr>
          <a:xfrm>
            <a:off x="2809852" y="3740726"/>
            <a:ext cx="1851891" cy="1477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LISTA DE OBJETIVOS ESPECÍFICOS TRADUCIDOS</a:t>
            </a:r>
            <a:endParaRPr lang="es-ES" dirty="0"/>
          </a:p>
        </p:txBody>
      </p:sp>
      <p:sp>
        <p:nvSpPr>
          <p:cNvPr id="13" name="Rectángulo 12"/>
          <p:cNvSpPr/>
          <p:nvPr/>
        </p:nvSpPr>
        <p:spPr>
          <a:xfrm>
            <a:off x="6497784" y="3112655"/>
            <a:ext cx="1916545" cy="628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DESCRIPCIÓN</a:t>
            </a:r>
            <a:endParaRPr lang="es-ES" dirty="0"/>
          </a:p>
        </p:txBody>
      </p:sp>
      <p:sp>
        <p:nvSpPr>
          <p:cNvPr id="14" name="Rectángulo 13"/>
          <p:cNvSpPr/>
          <p:nvPr/>
        </p:nvSpPr>
        <p:spPr>
          <a:xfrm>
            <a:off x="8511311" y="3112655"/>
            <a:ext cx="1417782" cy="628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ANÁLISIS</a:t>
            </a:r>
            <a:endParaRPr lang="es-ES" dirty="0"/>
          </a:p>
        </p:txBody>
      </p:sp>
      <p:sp>
        <p:nvSpPr>
          <p:cNvPr id="15" name="Rectángulo 14"/>
          <p:cNvSpPr/>
          <p:nvPr/>
        </p:nvSpPr>
        <p:spPr>
          <a:xfrm>
            <a:off x="10026075" y="3112654"/>
            <a:ext cx="1805708" cy="628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CONCLUSIÓN</a:t>
            </a:r>
            <a:endParaRPr lang="es-ES" dirty="0"/>
          </a:p>
        </p:txBody>
      </p:sp>
      <p:sp>
        <p:nvSpPr>
          <p:cNvPr id="16" name="Flecha derecha 15"/>
          <p:cNvSpPr/>
          <p:nvPr/>
        </p:nvSpPr>
        <p:spPr>
          <a:xfrm>
            <a:off x="2302507" y="4336472"/>
            <a:ext cx="476984" cy="286327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/>
          <p:cNvSpPr/>
          <p:nvPr/>
        </p:nvSpPr>
        <p:spPr>
          <a:xfrm>
            <a:off x="5199449" y="3112654"/>
            <a:ext cx="1298335" cy="62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dirty="0" smtClean="0">
                <a:solidFill>
                  <a:schemeClr val="tx1"/>
                </a:solidFill>
              </a:rPr>
              <a:t>OBJETIVO ESPECÍFICO Nº1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5199449" y="4017818"/>
            <a:ext cx="6780115" cy="905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/>
        </p:nvSpPr>
        <p:spPr>
          <a:xfrm>
            <a:off x="6497784" y="4156365"/>
            <a:ext cx="1916545" cy="628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DESCRIPCIÓN</a:t>
            </a:r>
            <a:endParaRPr lang="es-ES" dirty="0"/>
          </a:p>
        </p:txBody>
      </p:sp>
      <p:sp>
        <p:nvSpPr>
          <p:cNvPr id="20" name="Rectángulo 19"/>
          <p:cNvSpPr/>
          <p:nvPr/>
        </p:nvSpPr>
        <p:spPr>
          <a:xfrm>
            <a:off x="8511311" y="4156365"/>
            <a:ext cx="1417782" cy="628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ANÁLISIS</a:t>
            </a:r>
            <a:endParaRPr lang="es-ES" dirty="0"/>
          </a:p>
        </p:txBody>
      </p:sp>
      <p:sp>
        <p:nvSpPr>
          <p:cNvPr id="21" name="Rectángulo 20"/>
          <p:cNvSpPr/>
          <p:nvPr/>
        </p:nvSpPr>
        <p:spPr>
          <a:xfrm>
            <a:off x="10026075" y="4156364"/>
            <a:ext cx="1805708" cy="628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CONCLUSIÓN</a:t>
            </a:r>
            <a:endParaRPr lang="es-ES" dirty="0"/>
          </a:p>
        </p:txBody>
      </p:sp>
      <p:sp>
        <p:nvSpPr>
          <p:cNvPr id="22" name="Rectángulo 21"/>
          <p:cNvSpPr/>
          <p:nvPr/>
        </p:nvSpPr>
        <p:spPr>
          <a:xfrm>
            <a:off x="5199449" y="4156364"/>
            <a:ext cx="1298335" cy="62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dirty="0" smtClean="0">
                <a:solidFill>
                  <a:schemeClr val="tx1"/>
                </a:solidFill>
              </a:rPr>
              <a:t>OBJETIVO ESPECÍFICO Nº2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23" name="Rectángulo 22"/>
          <p:cNvSpPr/>
          <p:nvPr/>
        </p:nvSpPr>
        <p:spPr>
          <a:xfrm>
            <a:off x="5199449" y="5671127"/>
            <a:ext cx="6780115" cy="905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/>
          <p:cNvSpPr/>
          <p:nvPr/>
        </p:nvSpPr>
        <p:spPr>
          <a:xfrm>
            <a:off x="6497784" y="5809674"/>
            <a:ext cx="1916545" cy="628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DESCRIPCIÓN</a:t>
            </a:r>
            <a:endParaRPr lang="es-ES" dirty="0"/>
          </a:p>
        </p:txBody>
      </p:sp>
      <p:sp>
        <p:nvSpPr>
          <p:cNvPr id="25" name="Rectángulo 24"/>
          <p:cNvSpPr/>
          <p:nvPr/>
        </p:nvSpPr>
        <p:spPr>
          <a:xfrm>
            <a:off x="8511311" y="5809674"/>
            <a:ext cx="1417782" cy="628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ANÁLISIS</a:t>
            </a:r>
            <a:endParaRPr lang="es-ES" dirty="0"/>
          </a:p>
        </p:txBody>
      </p:sp>
      <p:sp>
        <p:nvSpPr>
          <p:cNvPr id="26" name="Rectángulo 25"/>
          <p:cNvSpPr/>
          <p:nvPr/>
        </p:nvSpPr>
        <p:spPr>
          <a:xfrm>
            <a:off x="10026075" y="5809673"/>
            <a:ext cx="1805708" cy="628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CONCLUSIÓN</a:t>
            </a:r>
            <a:endParaRPr lang="es-ES" dirty="0"/>
          </a:p>
        </p:txBody>
      </p:sp>
      <p:sp>
        <p:nvSpPr>
          <p:cNvPr id="27" name="Rectángulo 26"/>
          <p:cNvSpPr/>
          <p:nvPr/>
        </p:nvSpPr>
        <p:spPr>
          <a:xfrm>
            <a:off x="5199449" y="5809673"/>
            <a:ext cx="1298335" cy="62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dirty="0" smtClean="0">
                <a:solidFill>
                  <a:schemeClr val="tx1"/>
                </a:solidFill>
              </a:rPr>
              <a:t>OBJETIVO ESPECÍFICO Nº10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5686552" y="507999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…</a:t>
            </a:r>
            <a:endParaRPr lang="es-ES" dirty="0"/>
          </a:p>
        </p:txBody>
      </p:sp>
      <p:cxnSp>
        <p:nvCxnSpPr>
          <p:cNvPr id="29" name="Conector recto 28"/>
          <p:cNvCxnSpPr>
            <a:endCxn id="8" idx="1"/>
          </p:cNvCxnSpPr>
          <p:nvPr/>
        </p:nvCxnSpPr>
        <p:spPr>
          <a:xfrm flipV="1">
            <a:off x="4692104" y="3426690"/>
            <a:ext cx="507345" cy="822037"/>
          </a:xfrm>
          <a:prstGeom prst="line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>
            <a:endCxn id="18" idx="1"/>
          </p:cNvCxnSpPr>
          <p:nvPr/>
        </p:nvCxnSpPr>
        <p:spPr>
          <a:xfrm>
            <a:off x="4692104" y="4373542"/>
            <a:ext cx="507345" cy="96858"/>
          </a:xfrm>
          <a:prstGeom prst="line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4692104" y="4622799"/>
            <a:ext cx="507345" cy="1334655"/>
          </a:xfrm>
          <a:prstGeom prst="line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Imagen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88" y="1967804"/>
            <a:ext cx="2505989" cy="1490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03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6. Lista las conclusiones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1121"/>
          </a:xfrm>
        </p:spPr>
        <p:txBody>
          <a:bodyPr>
            <a:normAutofit/>
          </a:bodyPr>
          <a:lstStyle/>
          <a:p>
            <a:r>
              <a:rPr lang="es-ES" dirty="0" smtClean="0"/>
              <a:t>Resume las conclusiones que has obtenido</a:t>
            </a:r>
          </a:p>
          <a:p>
            <a:r>
              <a:rPr lang="es-ES" dirty="0" smtClean="0"/>
              <a:t>En una lista – comenta la importancia y repercusión futura de cada una</a:t>
            </a:r>
          </a:p>
          <a:p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i="1" dirty="0" smtClean="0"/>
              <a:t>Menos de 5 minutos</a:t>
            </a:r>
            <a:endParaRPr lang="es-ES" i="1" dirty="0"/>
          </a:p>
        </p:txBody>
      </p:sp>
      <p:sp>
        <p:nvSpPr>
          <p:cNvPr id="7" name="Rectángulo 6"/>
          <p:cNvSpPr/>
          <p:nvPr/>
        </p:nvSpPr>
        <p:spPr>
          <a:xfrm>
            <a:off x="5206314" y="0"/>
            <a:ext cx="6985686" cy="159814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EN EL PUNTO ANTERIOR LA AUDIENCIA YA SABE TUS CONCLUSIONES. AHORA ES CUESTIÓN DE LISTARLAS DE FORMA QUE QUEDEN ORDENADAS Y </a:t>
            </a:r>
            <a:r>
              <a:rPr lang="es-ES" dirty="0" smtClean="0"/>
              <a:t>PERCIBAN </a:t>
            </a:r>
            <a:r>
              <a:rPr lang="es-ES" dirty="0" smtClean="0"/>
              <a:t>EL GRAN TRABAJO QUE HAS HECHO</a:t>
            </a:r>
            <a:endParaRPr lang="es-ES" dirty="0" smtClean="0"/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2828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7. Dificultades y siguientes pasos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1121"/>
          </a:xfrm>
        </p:spPr>
        <p:txBody>
          <a:bodyPr>
            <a:normAutofit/>
          </a:bodyPr>
          <a:lstStyle/>
          <a:p>
            <a:r>
              <a:rPr lang="es-ES" dirty="0" smtClean="0"/>
              <a:t>Qué dificultades te has encontrado durante el proyecto</a:t>
            </a:r>
          </a:p>
          <a:p>
            <a:r>
              <a:rPr lang="es-ES" dirty="0" smtClean="0"/>
              <a:t>Qué futuras líneas de trabajo quedan pendientes y son de gran interés</a:t>
            </a:r>
          </a:p>
          <a:p>
            <a:pPr marL="0" indent="0" algn="ctr">
              <a:buNone/>
            </a:pPr>
            <a:r>
              <a:rPr lang="es-ES" dirty="0"/>
              <a:t>¡Esto acaba de empezar!</a:t>
            </a:r>
          </a:p>
          <a:p>
            <a:endParaRPr lang="es-ES" dirty="0" smtClean="0"/>
          </a:p>
          <a:p>
            <a:r>
              <a:rPr lang="es-ES" dirty="0" smtClean="0"/>
              <a:t>Intenta que la audiencia visualice la oportunidad de las nuevas propuestas</a:t>
            </a:r>
          </a:p>
          <a:p>
            <a:r>
              <a:rPr lang="es-ES" dirty="0" smtClean="0"/>
              <a:t>Agradecer a todos por la paciencia y el tiempo en escucharte. Recoger su email para enviarle una invitación de </a:t>
            </a:r>
            <a:r>
              <a:rPr lang="es-ES" dirty="0" err="1" smtClean="0"/>
              <a:t>LinkedIn</a:t>
            </a:r>
            <a:r>
              <a:rPr lang="es-ES" dirty="0" smtClean="0"/>
              <a:t> y el PDF de la sesión. ¡Es un obsequio chulo de tu trabajo!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i="1" dirty="0" smtClean="0"/>
              <a:t>Menos de 5 minutos</a:t>
            </a:r>
            <a:endParaRPr lang="es-ES" i="1" dirty="0"/>
          </a:p>
        </p:txBody>
      </p:sp>
      <p:sp>
        <p:nvSpPr>
          <p:cNvPr id="7" name="Rectángulo 6"/>
          <p:cNvSpPr/>
          <p:nvPr/>
        </p:nvSpPr>
        <p:spPr>
          <a:xfrm>
            <a:off x="7059826" y="0"/>
            <a:ext cx="5132173" cy="159814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Haz ver a tu audiencia que esto no acaba aquí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Que tienes un proyecto a </a:t>
            </a:r>
            <a:r>
              <a:rPr lang="es-ES" dirty="0" smtClean="0"/>
              <a:t>seguir y aún puedes aportar valor e innovación</a:t>
            </a:r>
            <a:endParaRPr lang="es-ES" dirty="0" smtClean="0"/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282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Take</a:t>
            </a:r>
            <a:r>
              <a:rPr lang="es-ES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s-ES" sz="4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away</a:t>
            </a:r>
            <a:endParaRPr lang="es-ES" sz="4800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94016"/>
            <a:ext cx="9144000" cy="1655762"/>
          </a:xfrm>
        </p:spPr>
        <p:txBody>
          <a:bodyPr/>
          <a:lstStyle/>
          <a:p>
            <a:r>
              <a:rPr lang="es-ES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El resumen de la lección</a:t>
            </a:r>
            <a:endParaRPr lang="es-ES" dirty="0">
              <a:solidFill>
                <a:schemeClr val="bg1">
                  <a:lumMod val="50000"/>
                </a:schemeClr>
              </a:solidFill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98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b="1" dirty="0" smtClean="0">
                <a:solidFill>
                  <a:srgbClr val="03C4EB"/>
                </a:solidFill>
                <a:latin typeface="Montserrat Medium" panose="00000600000000000000" pitchFamily="2" charset="0"/>
              </a:rPr>
              <a:t>Lo má</a:t>
            </a:r>
            <a:r>
              <a:rPr lang="es-ES" b="1" dirty="0" smtClean="0">
                <a:latin typeface="Montserrat Medium" panose="00000600000000000000" pitchFamily="2" charset="0"/>
              </a:rPr>
              <a:t>s importante de la lección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</a:rPr>
              <a:t>Podemos ordenar la sesión de la siguiente manera: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s-ES" sz="1200" dirty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Explica el Problema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s-ES" sz="1200" dirty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Aporta contexto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s-ES" sz="1200" dirty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Nombra tus Objetivos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s-ES" sz="1200" dirty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Resume tu Estrategia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s-ES" sz="1200" dirty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Presenta tus Resultados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s-ES" sz="1200" dirty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Aporta conclusiones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s-ES" sz="1200" dirty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Siguientes pasos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</a:rPr>
              <a:t>Uno de los aspectos clave es que la audiencia entienda bien el problema que resuelves y la importancia y repercusi</a:t>
            </a: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</a:rPr>
              <a:t>ón que tiene</a:t>
            </a:r>
            <a:endParaRPr lang="es-ES" sz="1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12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Tú turno</a:t>
            </a:r>
            <a:endParaRPr lang="es-ES" sz="4800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94016"/>
            <a:ext cx="9144000" cy="1655762"/>
          </a:xfrm>
        </p:spPr>
        <p:txBody>
          <a:bodyPr/>
          <a:lstStyle/>
          <a:p>
            <a:r>
              <a:rPr lang="es-ES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Aplicar el guion que acabas de descubrir en tu proyecto</a:t>
            </a:r>
            <a:endParaRPr lang="es-ES" dirty="0">
              <a:solidFill>
                <a:schemeClr val="bg1">
                  <a:lumMod val="50000"/>
                </a:schemeClr>
              </a:solidFill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26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Índice de la presentación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Explica el Problema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Aporta contexto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Nombra tus Objetivos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Resume tu Estrategia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Presenta tus Resultados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Aporta conclusiones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Siguientes pasos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endParaRPr lang="es-ES" sz="1800" b="1" dirty="0">
              <a:solidFill>
                <a:schemeClr val="bg1">
                  <a:lumMod val="50000"/>
                </a:schemeClr>
              </a:solidFill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04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Ejecuta lo que has visto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</a:rPr>
              <a:t>Descarga la </a:t>
            </a: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</a:rPr>
              <a:t>presentación y termina tu proyecto por todo lo alto</a:t>
            </a:r>
            <a:endParaRPr lang="es-E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endParaRPr lang="es-ES" sz="18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</a:rPr>
              <a:t>¡A por ello!</a:t>
            </a:r>
            <a:endParaRPr lang="es-ES" sz="1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88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1. Explica el problema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Qué problema quieres resolver</a:t>
            </a:r>
          </a:p>
          <a:p>
            <a:r>
              <a:rPr lang="es-ES" dirty="0" smtClean="0"/>
              <a:t>Por qué es importante solucionarlo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i="1" dirty="0" smtClean="0"/>
              <a:t>Se trata de “vender” tu proyecto y hacer ver al cliente, a tus colegas de profesión o a la comunidad científica la importancia y la relevancia de lo que vas a presentar</a:t>
            </a:r>
          </a:p>
          <a:p>
            <a:pPr marL="0" indent="0">
              <a:buNone/>
            </a:pPr>
            <a:endParaRPr lang="es-ES" i="1" dirty="0"/>
          </a:p>
          <a:p>
            <a:pPr marL="0" indent="0">
              <a:buNone/>
            </a:pPr>
            <a:r>
              <a:rPr lang="es-ES" i="1" dirty="0" smtClean="0"/>
              <a:t>Trata de aportar datos, ejemplos y casos reales que justifiquen el proyecto</a:t>
            </a:r>
          </a:p>
          <a:p>
            <a:pPr marL="0" indent="0">
              <a:buNone/>
            </a:pPr>
            <a:r>
              <a:rPr lang="es-ES" i="1" dirty="0" smtClean="0"/>
              <a:t>El objetivo es hacer ver lo qué vamos a conseguir con todo el trabajo que has hecho (o vas a hacer)</a:t>
            </a:r>
          </a:p>
        </p:txBody>
      </p:sp>
      <p:sp>
        <p:nvSpPr>
          <p:cNvPr id="4" name="Rectángulo 3"/>
          <p:cNvSpPr/>
          <p:nvPr/>
        </p:nvSpPr>
        <p:spPr>
          <a:xfrm>
            <a:off x="5659395" y="0"/>
            <a:ext cx="6535694" cy="308918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ES EL APARTADO MÁS IMPORTANTE</a:t>
            </a:r>
          </a:p>
          <a:p>
            <a:pPr algn="ctr"/>
            <a:endParaRPr lang="es-ES" sz="1600" dirty="0"/>
          </a:p>
          <a:p>
            <a:pPr algn="ctr"/>
            <a:r>
              <a:rPr lang="es-ES" sz="1600" dirty="0" smtClean="0"/>
              <a:t>AQUÍ TIENES QUE CAPTAR LA ATENCIÓN DE TU PÚBLICO</a:t>
            </a:r>
          </a:p>
          <a:p>
            <a:pPr algn="ctr"/>
            <a:endParaRPr lang="es-ES" sz="1600" dirty="0"/>
          </a:p>
          <a:p>
            <a:pPr algn="ctr"/>
            <a:r>
              <a:rPr lang="es-ES" sz="1600" dirty="0" smtClean="0"/>
              <a:t>Es muy probable que los aspectos de resultados y técnicos con los datos no entienda muy bien cómo lo has hecho pero la problemática que solventas tiene que entenderla si o si.</a:t>
            </a:r>
          </a:p>
          <a:p>
            <a:pPr algn="ctr"/>
            <a:endParaRPr lang="es-ES" sz="1600" dirty="0"/>
          </a:p>
          <a:p>
            <a:pPr algn="ctr"/>
            <a:r>
              <a:rPr lang="es-ES" sz="1600" dirty="0" smtClean="0"/>
              <a:t>CUENTA UNA HISTORIA, APORTA IMÁGENES LLAMATIVAS, VÍDEOS ETC… PARA CAPTAR LA ATENCIÓN</a:t>
            </a:r>
          </a:p>
        </p:txBody>
      </p:sp>
    </p:spTree>
    <p:extLst>
      <p:ext uri="{BB962C8B-B14F-4D97-AF65-F5344CB8AC3E}">
        <p14:creationId xmlns:p14="http://schemas.microsoft.com/office/powerpoint/2010/main" val="181090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1. Explica el problema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i="1" dirty="0" smtClean="0"/>
              <a:t>5/10 MINUTOS PARA QUE LA AUDIENCIA ENTIENDA LA PROBLEMÁTICA</a:t>
            </a:r>
          </a:p>
          <a:p>
            <a:pPr marL="0" indent="0">
              <a:buNone/>
            </a:pPr>
            <a:endParaRPr lang="es-ES" i="1" dirty="0" smtClean="0"/>
          </a:p>
          <a:p>
            <a:pPr marL="0" indent="0">
              <a:buNone/>
            </a:pPr>
            <a:r>
              <a:rPr lang="es-ES" i="1" dirty="0" smtClean="0"/>
              <a:t>CUENTA HISTORIAS REALES</a:t>
            </a:r>
            <a:endParaRPr lang="es-ES" i="1" dirty="0"/>
          </a:p>
          <a:p>
            <a:pPr marL="0" indent="0">
              <a:buNone/>
            </a:pPr>
            <a:r>
              <a:rPr lang="es-ES" i="1" dirty="0" smtClean="0"/>
              <a:t>DATOS RELEVANTES</a:t>
            </a:r>
          </a:p>
          <a:p>
            <a:pPr marL="0" indent="0">
              <a:buNone/>
            </a:pPr>
            <a:r>
              <a:rPr lang="es-ES" i="1" dirty="0" smtClean="0"/>
              <a:t>EJEMPLOS</a:t>
            </a:r>
          </a:p>
          <a:p>
            <a:pPr marL="0" indent="0">
              <a:buNone/>
            </a:pPr>
            <a:r>
              <a:rPr lang="es-ES" i="1" dirty="0" smtClean="0"/>
              <a:t>AYÚDATE DE ALGÚN VÍDEO</a:t>
            </a:r>
            <a:endParaRPr lang="es-ES" i="1" dirty="0" smtClean="0"/>
          </a:p>
        </p:txBody>
      </p:sp>
    </p:spTree>
    <p:extLst>
      <p:ext uri="{BB962C8B-B14F-4D97-AF65-F5344CB8AC3E}">
        <p14:creationId xmlns:p14="http://schemas.microsoft.com/office/powerpoint/2010/main" val="167687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2. Aporta contexto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Se trata de resumir el estado de arte de tu temática concreta:</a:t>
            </a:r>
          </a:p>
          <a:p>
            <a:pPr lvl="1"/>
            <a:r>
              <a:rPr lang="es-ES" dirty="0" smtClean="0"/>
              <a:t>Resumir los resultados y conclusiones más relevante de los estudios y proyectos existentes que se han realizado</a:t>
            </a:r>
          </a:p>
          <a:p>
            <a:pPr lvl="1"/>
            <a:r>
              <a:rPr lang="es-ES" dirty="0" smtClean="0"/>
              <a:t>Qué aspectos vas a cubrir tú con tu proyecto que nadie lo ha hecho antes y por qué es importante </a:t>
            </a:r>
          </a:p>
          <a:p>
            <a:pPr lvl="1"/>
            <a:endParaRPr lang="es-ES" dirty="0" smtClean="0"/>
          </a:p>
          <a:p>
            <a:r>
              <a:rPr lang="es-ES" dirty="0" smtClean="0"/>
              <a:t>Por qué tu proyecto es innovador y qué aspectos innovadores vas a tratar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i="1" dirty="0" smtClean="0"/>
              <a:t>El objetivo de este apartado es resumirle a la audiencia la visión 360º de lo que se ha hecho hasta ahora en referente a tu temática.</a:t>
            </a:r>
          </a:p>
          <a:p>
            <a:pPr marL="0" indent="0">
              <a:buNone/>
            </a:pPr>
            <a:r>
              <a:rPr lang="es-ES" i="1" dirty="0" smtClean="0"/>
              <a:t>Y hacer ver a la audiencia qué vas a aportar de innovador con tu proyecto respecto a lo que se ha hecho hasta hoy</a:t>
            </a:r>
          </a:p>
        </p:txBody>
      </p:sp>
      <p:sp>
        <p:nvSpPr>
          <p:cNvPr id="5" name="Rectángulo 4"/>
          <p:cNvSpPr/>
          <p:nvPr/>
        </p:nvSpPr>
        <p:spPr>
          <a:xfrm>
            <a:off x="5593492" y="1"/>
            <a:ext cx="6598508" cy="16906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APORTAR CONTEXTO DE LO QUE SE HA HECHO. DE TU NICHO CIENTÍFICO O LO DE TUS COMPETIDORES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Y LO MÁS IMPORTANTE, </a:t>
            </a:r>
            <a:r>
              <a:rPr lang="es-ES" dirty="0" smtClean="0"/>
              <a:t>EXPLICAR </a:t>
            </a:r>
            <a:r>
              <a:rPr lang="es-ES" dirty="0" smtClean="0"/>
              <a:t>POR QUÉ ERES INNOVADOR</a:t>
            </a: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915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2. Aporta contexto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i="1" dirty="0" smtClean="0"/>
              <a:t>5 MINUTOS PARA QUE LA AUDIENCIA ENTIENDA EL ESTADO DEL ARTE</a:t>
            </a:r>
          </a:p>
          <a:p>
            <a:pPr marL="0" indent="0">
              <a:buNone/>
            </a:pPr>
            <a:endParaRPr lang="es-ES" i="1" dirty="0" smtClean="0"/>
          </a:p>
          <a:p>
            <a:pPr marL="0" indent="0">
              <a:buNone/>
            </a:pPr>
            <a:r>
              <a:rPr lang="es-ES" i="1" dirty="0" smtClean="0"/>
              <a:t>INTENTA RESUMIR LOS PROYECTOS Y ESTUDIO MÁS IMPORTANTES CON UN </a:t>
            </a:r>
            <a:r>
              <a:rPr lang="es-ES" i="1" dirty="0" smtClean="0"/>
              <a:t>GRÁFICO</a:t>
            </a:r>
          </a:p>
          <a:p>
            <a:pPr marL="0" indent="0">
              <a:buNone/>
            </a:pPr>
            <a:endParaRPr lang="es-ES" i="1" dirty="0"/>
          </a:p>
          <a:p>
            <a:pPr marL="0" indent="0">
              <a:buNone/>
            </a:pPr>
            <a:r>
              <a:rPr lang="es-ES" i="1" dirty="0" smtClean="0"/>
              <a:t>CLASÍFICA LOS PROYECTOS REALIZADOS ANTERIORMENTE POR GRUPOS TEMÁTICOS Y DE CADA GRUPO IDENTIFICA QUÉ VAS A APORTAR DIFERENTE</a:t>
            </a:r>
          </a:p>
        </p:txBody>
      </p:sp>
    </p:spTree>
    <p:extLst>
      <p:ext uri="{BB962C8B-B14F-4D97-AF65-F5344CB8AC3E}">
        <p14:creationId xmlns:p14="http://schemas.microsoft.com/office/powerpoint/2010/main" val="321127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rma libre 18"/>
          <p:cNvSpPr/>
          <p:nvPr/>
        </p:nvSpPr>
        <p:spPr>
          <a:xfrm>
            <a:off x="9312875" y="3511979"/>
            <a:ext cx="1161535" cy="667265"/>
          </a:xfrm>
          <a:custGeom>
            <a:avLst/>
            <a:gdLst>
              <a:gd name="connsiteX0" fmla="*/ 0 w 1161535"/>
              <a:gd name="connsiteY0" fmla="*/ 0 h 667265"/>
              <a:gd name="connsiteX1" fmla="*/ 659027 w 1161535"/>
              <a:gd name="connsiteY1" fmla="*/ 551935 h 667265"/>
              <a:gd name="connsiteX2" fmla="*/ 1161535 w 1161535"/>
              <a:gd name="connsiteY2" fmla="*/ 667265 h 667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1535" h="667265">
                <a:moveTo>
                  <a:pt x="0" y="0"/>
                </a:moveTo>
                <a:cubicBezTo>
                  <a:pt x="232719" y="220362"/>
                  <a:pt x="465438" y="440724"/>
                  <a:pt x="659027" y="551935"/>
                </a:cubicBezTo>
                <a:cubicBezTo>
                  <a:pt x="852616" y="663146"/>
                  <a:pt x="1007075" y="665205"/>
                  <a:pt x="1161535" y="66726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Forma libre 17"/>
          <p:cNvSpPr/>
          <p:nvPr/>
        </p:nvSpPr>
        <p:spPr>
          <a:xfrm>
            <a:off x="8579707" y="1930314"/>
            <a:ext cx="1202724" cy="1210962"/>
          </a:xfrm>
          <a:custGeom>
            <a:avLst/>
            <a:gdLst>
              <a:gd name="connsiteX0" fmla="*/ 0 w 1202724"/>
              <a:gd name="connsiteY0" fmla="*/ 1210962 h 1210962"/>
              <a:gd name="connsiteX1" fmla="*/ 337752 w 1202724"/>
              <a:gd name="connsiteY1" fmla="*/ 461319 h 1210962"/>
              <a:gd name="connsiteX2" fmla="*/ 914400 w 1202724"/>
              <a:gd name="connsiteY2" fmla="*/ 255373 h 1210962"/>
              <a:gd name="connsiteX3" fmla="*/ 1202724 w 1202724"/>
              <a:gd name="connsiteY3" fmla="*/ 0 h 121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2724" h="1210962">
                <a:moveTo>
                  <a:pt x="0" y="1210962"/>
                </a:moveTo>
                <a:cubicBezTo>
                  <a:pt x="92676" y="915773"/>
                  <a:pt x="185352" y="620584"/>
                  <a:pt x="337752" y="461319"/>
                </a:cubicBezTo>
                <a:cubicBezTo>
                  <a:pt x="490152" y="302054"/>
                  <a:pt x="770238" y="332259"/>
                  <a:pt x="914400" y="255373"/>
                </a:cubicBezTo>
                <a:cubicBezTo>
                  <a:pt x="1058562" y="178487"/>
                  <a:pt x="1130643" y="89243"/>
                  <a:pt x="120272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Forma libre 16"/>
          <p:cNvSpPr/>
          <p:nvPr/>
        </p:nvSpPr>
        <p:spPr>
          <a:xfrm>
            <a:off x="7920680" y="2012693"/>
            <a:ext cx="772838" cy="1351005"/>
          </a:xfrm>
          <a:custGeom>
            <a:avLst/>
            <a:gdLst>
              <a:gd name="connsiteX0" fmla="*/ 576649 w 772838"/>
              <a:gd name="connsiteY0" fmla="*/ 1351005 h 1351005"/>
              <a:gd name="connsiteX1" fmla="*/ 757881 w 772838"/>
              <a:gd name="connsiteY1" fmla="*/ 576648 h 1351005"/>
              <a:gd name="connsiteX2" fmla="*/ 230660 w 772838"/>
              <a:gd name="connsiteY2" fmla="*/ 304800 h 1351005"/>
              <a:gd name="connsiteX3" fmla="*/ 0 w 772838"/>
              <a:gd name="connsiteY3" fmla="*/ 0 h 135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2838" h="1351005">
                <a:moveTo>
                  <a:pt x="576649" y="1351005"/>
                </a:moveTo>
                <a:cubicBezTo>
                  <a:pt x="696097" y="1051010"/>
                  <a:pt x="815546" y="751015"/>
                  <a:pt x="757881" y="576648"/>
                </a:cubicBezTo>
                <a:cubicBezTo>
                  <a:pt x="700216" y="402281"/>
                  <a:pt x="356973" y="400908"/>
                  <a:pt x="230660" y="304800"/>
                </a:cubicBezTo>
                <a:cubicBezTo>
                  <a:pt x="104346" y="208692"/>
                  <a:pt x="34324" y="63157"/>
                  <a:pt x="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Forma libre 15"/>
          <p:cNvSpPr/>
          <p:nvPr/>
        </p:nvSpPr>
        <p:spPr>
          <a:xfrm>
            <a:off x="6742669" y="3800303"/>
            <a:ext cx="1243914" cy="328162"/>
          </a:xfrm>
          <a:custGeom>
            <a:avLst/>
            <a:gdLst>
              <a:gd name="connsiteX0" fmla="*/ 864973 w 864973"/>
              <a:gd name="connsiteY0" fmla="*/ 0 h 328162"/>
              <a:gd name="connsiteX1" fmla="*/ 403654 w 864973"/>
              <a:gd name="connsiteY1" fmla="*/ 313038 h 328162"/>
              <a:gd name="connsiteX2" fmla="*/ 0 w 864973"/>
              <a:gd name="connsiteY2" fmla="*/ 255373 h 328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4973" h="328162">
                <a:moveTo>
                  <a:pt x="864973" y="0"/>
                </a:moveTo>
                <a:cubicBezTo>
                  <a:pt x="706394" y="135238"/>
                  <a:pt x="547816" y="270476"/>
                  <a:pt x="403654" y="313038"/>
                </a:cubicBezTo>
                <a:cubicBezTo>
                  <a:pt x="259492" y="355600"/>
                  <a:pt x="119449" y="299308"/>
                  <a:pt x="0" y="25537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2. Aporta contexto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20" name="Marcador de contenido 19"/>
          <p:cNvSpPr>
            <a:spLocks noGrp="1"/>
          </p:cNvSpPr>
          <p:nvPr>
            <p:ph idx="1"/>
          </p:nvPr>
        </p:nvSpPr>
        <p:spPr>
          <a:xfrm>
            <a:off x="838200" y="1825625"/>
            <a:ext cx="4697625" cy="4351338"/>
          </a:xfrm>
        </p:spPr>
        <p:txBody>
          <a:bodyPr/>
          <a:lstStyle/>
          <a:p>
            <a:r>
              <a:rPr lang="es-ES" dirty="0" smtClean="0"/>
              <a:t>Clasificar los estudios en grupos y aspectos importantes en tu proyecto</a:t>
            </a:r>
          </a:p>
          <a:p>
            <a:endParaRPr lang="es-ES" dirty="0" smtClean="0"/>
          </a:p>
          <a:p>
            <a:r>
              <a:rPr lang="es-ES" dirty="0" smtClean="0"/>
              <a:t>Explicar qué se ha hecho</a:t>
            </a:r>
          </a:p>
          <a:p>
            <a:endParaRPr lang="es-ES" dirty="0" smtClean="0"/>
          </a:p>
          <a:p>
            <a:r>
              <a:rPr lang="es-ES" dirty="0" smtClean="0"/>
              <a:t>Aportar innovación en cada grupo. ¿Cómo de innovador es tu proyecto en tu nicho de científico?</a:t>
            </a:r>
          </a:p>
          <a:p>
            <a:endParaRPr lang="es-ES" dirty="0"/>
          </a:p>
        </p:txBody>
      </p:sp>
      <p:sp>
        <p:nvSpPr>
          <p:cNvPr id="5" name="Elipse 4"/>
          <p:cNvSpPr/>
          <p:nvPr/>
        </p:nvSpPr>
        <p:spPr>
          <a:xfrm>
            <a:off x="7558215" y="3100684"/>
            <a:ext cx="2174789" cy="19853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+mj-lt"/>
              </a:rPr>
              <a:t>TU NICHO CIENTÍFICO</a:t>
            </a:r>
            <a:endParaRPr lang="es-ES" dirty="0">
              <a:latin typeface="+mj-lt"/>
            </a:endParaRPr>
          </a:p>
        </p:txBody>
      </p:sp>
      <p:sp>
        <p:nvSpPr>
          <p:cNvPr id="7" name="Elipse 6"/>
          <p:cNvSpPr/>
          <p:nvPr/>
        </p:nvSpPr>
        <p:spPr>
          <a:xfrm>
            <a:off x="5292810" y="3619668"/>
            <a:ext cx="1622854" cy="7825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PROYECTOS DEL GRUPO 1</a:t>
            </a:r>
            <a:endParaRPr lang="es-ES" sz="1200" dirty="0"/>
          </a:p>
        </p:txBody>
      </p:sp>
      <p:sp>
        <p:nvSpPr>
          <p:cNvPr id="8" name="CuadroTexto 7"/>
          <p:cNvSpPr txBox="1"/>
          <p:nvPr/>
        </p:nvSpPr>
        <p:spPr>
          <a:xfrm>
            <a:off x="7900084" y="5168379"/>
            <a:ext cx="149104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 smtClean="0"/>
              <a:t>Estudio sobre el Glaucoma</a:t>
            </a:r>
          </a:p>
          <a:p>
            <a:pPr algn="ctr"/>
            <a:endParaRPr lang="es-ES" sz="1000" dirty="0"/>
          </a:p>
          <a:p>
            <a:pPr algn="ctr"/>
            <a:r>
              <a:rPr lang="es-ES" sz="1000" dirty="0" smtClean="0"/>
              <a:t>Detección del Glaucoma con medidas del nervio óptico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5358712" y="4501227"/>
            <a:ext cx="14910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 smtClean="0"/>
              <a:t>Estudios referentes a cómo medir el nervio óptico</a:t>
            </a:r>
          </a:p>
        </p:txBody>
      </p:sp>
      <p:sp>
        <p:nvSpPr>
          <p:cNvPr id="10" name="Elipse 9"/>
          <p:cNvSpPr/>
          <p:nvPr/>
        </p:nvSpPr>
        <p:spPr>
          <a:xfrm>
            <a:off x="6676767" y="1408670"/>
            <a:ext cx="1622854" cy="7825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PROYECTOS DEL GRUPO 2</a:t>
            </a:r>
            <a:endParaRPr lang="es-ES" sz="12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6742669" y="2290229"/>
            <a:ext cx="14910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 smtClean="0"/>
              <a:t>Estudios relacionados con la relación del grosor del nervio óptico y la gravedad de la enfermedad</a:t>
            </a:r>
          </a:p>
        </p:txBody>
      </p:sp>
      <p:sp>
        <p:nvSpPr>
          <p:cNvPr id="12" name="Elipse 11"/>
          <p:cNvSpPr/>
          <p:nvPr/>
        </p:nvSpPr>
        <p:spPr>
          <a:xfrm>
            <a:off x="9387016" y="1408670"/>
            <a:ext cx="1622854" cy="7825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PROYECTOS DEL GRUPO 3</a:t>
            </a:r>
            <a:endParaRPr lang="es-ES" sz="12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9452918" y="2290229"/>
            <a:ext cx="14910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 smtClean="0"/>
              <a:t>Estudios relacionados con los factores que influyen en la gravedad del glaucoma</a:t>
            </a:r>
          </a:p>
        </p:txBody>
      </p:sp>
      <p:sp>
        <p:nvSpPr>
          <p:cNvPr id="14" name="Elipse 13"/>
          <p:cNvSpPr/>
          <p:nvPr/>
        </p:nvSpPr>
        <p:spPr>
          <a:xfrm>
            <a:off x="10284941" y="3718633"/>
            <a:ext cx="1622854" cy="7825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PROYECTOS DEL GRUPO 4</a:t>
            </a:r>
            <a:endParaRPr lang="es-ES" sz="12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10350843" y="4600192"/>
            <a:ext cx="14910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dirty="0" smtClean="0"/>
              <a:t>Estudios relacionados con el diagnóstico</a:t>
            </a:r>
          </a:p>
        </p:txBody>
      </p:sp>
    </p:spTree>
    <p:extLst>
      <p:ext uri="{BB962C8B-B14F-4D97-AF65-F5344CB8AC3E}">
        <p14:creationId xmlns:p14="http://schemas.microsoft.com/office/powerpoint/2010/main" val="58758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3. Lista tus objetivos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Hasta dónde quieres llegar – el alcance del proyecto (es bueno delimitar tu trabajo, ya que la innovación es infinita)</a:t>
            </a:r>
          </a:p>
          <a:p>
            <a:pPr lvl="1"/>
            <a:endParaRPr lang="es-ES" dirty="0" smtClean="0"/>
          </a:p>
          <a:p>
            <a:r>
              <a:rPr lang="es-ES" dirty="0" smtClean="0"/>
              <a:t>Qué preguntas vas a contestar o lo que es lo mismo los objetivos</a:t>
            </a:r>
          </a:p>
          <a:p>
            <a:pPr lvl="1"/>
            <a:r>
              <a:rPr lang="es-ES" dirty="0" smtClean="0"/>
              <a:t>El objetivo principal</a:t>
            </a:r>
          </a:p>
          <a:p>
            <a:pPr lvl="1"/>
            <a:r>
              <a:rPr lang="es-ES" dirty="0" smtClean="0"/>
              <a:t>Los objetivos secundarios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i="1" dirty="0" smtClean="0"/>
              <a:t>Aquí queremos que la audiencia entienda QUÉ vamos a demostrar, crear.</a:t>
            </a:r>
          </a:p>
          <a:p>
            <a:pPr marL="0" indent="0">
              <a:buNone/>
            </a:pPr>
            <a:r>
              <a:rPr lang="es-ES" i="1" dirty="0" smtClean="0"/>
              <a:t>Que entienda el objetivo principal (el por qué) y que a partir de ahora le explicarás cómo llegar a ese objetivo y que conclusiones has llegado</a:t>
            </a:r>
          </a:p>
        </p:txBody>
      </p:sp>
      <p:sp>
        <p:nvSpPr>
          <p:cNvPr id="7" name="Rectángulo 6"/>
          <p:cNvSpPr/>
          <p:nvPr/>
        </p:nvSpPr>
        <p:spPr>
          <a:xfrm>
            <a:off x="5593492" y="1"/>
            <a:ext cx="6598508" cy="16906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 TRATA DE QUÉ TU AUDIENCIA SEPA HACIA DÓNDE VAS A IR.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QUÉ PREGUNTA O PREGUNTAS VAS A CONTESTAR</a:t>
            </a: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997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92195" y="708454"/>
            <a:ext cx="1647567" cy="70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3. Lista tus objetivos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Puedes pensar en hitos o pequeñas metas dentro de tu mismo proyecto</a:t>
            </a:r>
          </a:p>
          <a:p>
            <a:endParaRPr lang="es-ES" dirty="0"/>
          </a:p>
          <a:p>
            <a:r>
              <a:rPr lang="es-ES" dirty="0" smtClean="0"/>
              <a:t>Te puedes inspirar en las metas y objetivos de Analiza tus Datos. En tu proyecto puedes pensar en pequeños objetivos para poder lograr el objetivo principal de tu proyecto: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i="1" dirty="0" smtClean="0"/>
              <a:t>Aquí queremos que la audiencia entienda QUÉ vamos a demostrar, crear.</a:t>
            </a:r>
          </a:p>
          <a:p>
            <a:pPr marL="0" indent="0">
              <a:buNone/>
            </a:pPr>
            <a:r>
              <a:rPr lang="es-ES" i="1" dirty="0" smtClean="0"/>
              <a:t>Que entienda el objetivo principal (el por qué) y que a partir de ahora le explicarás cómo llegar a ese objetivo y que conclusiones has llegado</a:t>
            </a:r>
          </a:p>
        </p:txBody>
      </p:sp>
      <p:sp>
        <p:nvSpPr>
          <p:cNvPr id="7" name="Rectángulo 6"/>
          <p:cNvSpPr/>
          <p:nvPr/>
        </p:nvSpPr>
        <p:spPr>
          <a:xfrm>
            <a:off x="5593492" y="1"/>
            <a:ext cx="6598508" cy="16906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SE TRATA DE QUÉ TU AUDIENCIA SEPA HACIA DÓNDE VAS A IR.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QUÉ PREGUNTA O PREGUNTAS VAS A CONTESTAR</a:t>
            </a:r>
          </a:p>
          <a:p>
            <a:pPr algn="ctr"/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881051"/>
            <a:ext cx="105156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08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Montserrat Medium"/>
        <a:ea typeface=""/>
        <a:cs typeface=""/>
      </a:majorFont>
      <a:minorFont>
        <a:latin typeface="Montserra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3520</TotalTime>
  <Words>1541</Words>
  <Application>Microsoft Office PowerPoint</Application>
  <PresentationFormat>Panorámica</PresentationFormat>
  <Paragraphs>244</Paragraphs>
  <Slides>20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Montserrat Light</vt:lpstr>
      <vt:lpstr>Montserrat Medium</vt:lpstr>
      <vt:lpstr>Wingdings</vt:lpstr>
      <vt:lpstr>Tema de Office</vt:lpstr>
      <vt:lpstr>LA PRESENTACIÓN DE TU PROYECTO</vt:lpstr>
      <vt:lpstr>Índice de la presentación</vt:lpstr>
      <vt:lpstr>1. Explica el problema</vt:lpstr>
      <vt:lpstr>1. Explica el problema</vt:lpstr>
      <vt:lpstr>2. Aporta contexto</vt:lpstr>
      <vt:lpstr>2. Aporta contexto</vt:lpstr>
      <vt:lpstr>2. Aporta contexto</vt:lpstr>
      <vt:lpstr>3. Lista tus objetivos</vt:lpstr>
      <vt:lpstr>3. Lista tus objetivos</vt:lpstr>
      <vt:lpstr>4. Resume tu estrategia</vt:lpstr>
      <vt:lpstr>4. Resume tu estrategia</vt:lpstr>
      <vt:lpstr>4. Resume tu estrategia</vt:lpstr>
      <vt:lpstr>5. Presenta tus resultados</vt:lpstr>
      <vt:lpstr>5. Presenta tus resultados</vt:lpstr>
      <vt:lpstr>6. Lista las conclusiones</vt:lpstr>
      <vt:lpstr>7. Dificultades y siguientes pasos</vt:lpstr>
      <vt:lpstr>Take away</vt:lpstr>
      <vt:lpstr>Lo más importante de la lección</vt:lpstr>
      <vt:lpstr>Tú turno</vt:lpstr>
      <vt:lpstr>Ejecuta lo que has visto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BIOESTADÍSTICA</dc:title>
  <dc:creator>HP</dc:creator>
  <cp:lastModifiedBy>Anna i Jordi</cp:lastModifiedBy>
  <cp:revision>105</cp:revision>
  <dcterms:created xsi:type="dcterms:W3CDTF">2018-02-07T11:08:27Z</dcterms:created>
  <dcterms:modified xsi:type="dcterms:W3CDTF">2019-02-19T14:14:15Z</dcterms:modified>
</cp:coreProperties>
</file>