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409" r:id="rId3"/>
    <p:sldId id="394" r:id="rId4"/>
    <p:sldId id="348" r:id="rId5"/>
    <p:sldId id="402" r:id="rId6"/>
    <p:sldId id="407" r:id="rId7"/>
    <p:sldId id="408" r:id="rId8"/>
    <p:sldId id="375" r:id="rId9"/>
    <p:sldId id="376" r:id="rId10"/>
    <p:sldId id="377" r:id="rId11"/>
    <p:sldId id="378" r:id="rId1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C4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5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8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EFCE3B-5E55-4A09-95AF-8E5A56FF20DD}" type="datetimeFigureOut">
              <a:rPr lang="es-ES" smtClean="0"/>
              <a:t>31/07/2018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24FCCB-1C50-4DA6-8316-6767D708840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83233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7EC3F-D9BC-4F12-95B0-5273DE3AD04E}" type="datetimeFigureOut">
              <a:rPr lang="es-ES" smtClean="0"/>
              <a:t>31/07/2018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6EBC96-71D7-46CA-88B5-01D42E0563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6491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EBC96-71D7-46CA-88B5-01D42E05630F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0456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EBC96-71D7-46CA-88B5-01D42E05630F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25001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EBC96-71D7-46CA-88B5-01D42E05630F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44852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EBC96-71D7-46CA-88B5-01D42E05630F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16937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6EBC96-71D7-46CA-88B5-01D42E05630F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6832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>
                    <a:lumMod val="50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065813"/>
            <a:ext cx="9144000" cy="1494065"/>
          </a:xfrm>
        </p:spPr>
        <p:txBody>
          <a:bodyPr>
            <a:normAutofit/>
          </a:bodyPr>
          <a:lstStyle>
            <a:lvl1pPr marL="0" indent="0" algn="ctr">
              <a:buNone/>
              <a:defRPr lang="es-ES" sz="24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523679" y="78014"/>
            <a:ext cx="571029" cy="492806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44928" y="6311900"/>
            <a:ext cx="1792741" cy="353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1391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Diseña el Plan “Análisis de Datos de Éxito” para tu Investigación en 7 días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E7D2-BEF7-4064-8ECF-3E6CCB66AD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8787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Diseña el Plan “Análisis de Datos de Éxito” para tu Investigación en 7 días</a:t>
            </a: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E7D2-BEF7-4064-8ECF-3E6CCB66AD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7631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rgbClr val="03C4EB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4928" y="6311900"/>
            <a:ext cx="1792741" cy="353981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523679" y="78014"/>
            <a:ext cx="571029" cy="492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686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7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8056108" cy="365125"/>
          </a:xfrm>
        </p:spPr>
        <p:txBody>
          <a:bodyPr/>
          <a:lstStyle>
            <a:lvl1pPr algn="r">
              <a:defRPr b="0"/>
            </a:lvl1pPr>
          </a:lstStyle>
          <a:p>
            <a:r>
              <a:rPr lang="es-ES" dirty="0" smtClean="0"/>
              <a:t>Diseña el Plan “</a:t>
            </a:r>
            <a:r>
              <a:rPr lang="es-ES" b="1" dirty="0" smtClean="0"/>
              <a:t>Análisis</a:t>
            </a:r>
            <a:r>
              <a:rPr lang="es-ES" dirty="0" smtClean="0"/>
              <a:t> de </a:t>
            </a:r>
            <a:r>
              <a:rPr lang="es-ES" b="1" dirty="0" smtClean="0"/>
              <a:t>Datos</a:t>
            </a:r>
            <a:r>
              <a:rPr lang="es-ES" dirty="0" smtClean="0"/>
              <a:t> de </a:t>
            </a:r>
            <a:r>
              <a:rPr lang="es-ES" b="1" dirty="0" smtClean="0"/>
              <a:t>Éxito</a:t>
            </a:r>
            <a:r>
              <a:rPr lang="es-ES" dirty="0" smtClean="0"/>
              <a:t>” para tu Investigación en 7 días</a:t>
            </a:r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4928" y="6311900"/>
            <a:ext cx="1792741" cy="353981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523679" y="78014"/>
            <a:ext cx="571029" cy="492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039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8056108" cy="365125"/>
          </a:xfrm>
        </p:spPr>
        <p:txBody>
          <a:bodyPr/>
          <a:lstStyle>
            <a:lvl1pPr algn="r">
              <a:defRPr b="0"/>
            </a:lvl1pPr>
          </a:lstStyle>
          <a:p>
            <a:r>
              <a:rPr lang="es-ES" dirty="0" smtClean="0"/>
              <a:t>Diseña el Plan “</a:t>
            </a:r>
            <a:r>
              <a:rPr lang="es-ES" b="1" dirty="0" smtClean="0"/>
              <a:t>Análisis</a:t>
            </a:r>
            <a:r>
              <a:rPr lang="es-ES" dirty="0" smtClean="0"/>
              <a:t> de </a:t>
            </a:r>
            <a:r>
              <a:rPr lang="es-ES" b="1" dirty="0" smtClean="0"/>
              <a:t>Datos</a:t>
            </a:r>
            <a:r>
              <a:rPr lang="es-ES" dirty="0" smtClean="0"/>
              <a:t> de </a:t>
            </a:r>
            <a:r>
              <a:rPr lang="es-ES" b="1" dirty="0" smtClean="0"/>
              <a:t>Éxito</a:t>
            </a:r>
            <a:r>
              <a:rPr lang="es-ES" dirty="0" smtClean="0"/>
              <a:t>” para tu Investigación en 7 días</a:t>
            </a:r>
          </a:p>
        </p:txBody>
      </p:sp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4928" y="6311900"/>
            <a:ext cx="1792741" cy="353981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523679" y="78014"/>
            <a:ext cx="571029" cy="492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4494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Diseña el Plan “Análisis de Datos de Éxito” para tu Investigación en 7 días</a:t>
            </a:r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E7D2-BEF7-4064-8ECF-3E6CCB66AD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4669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Diseña el Plan “Análisis de Datos de Éxito” para tu Investigación en 7 días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E7D2-BEF7-4064-8ECF-3E6CCB66AD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6940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Diseña el Plan “Análisis de Datos de Éxito” para tu Investigación en 7 días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E7D2-BEF7-4064-8ECF-3E6CCB66AD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3303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Diseña el Plan “Análisis de Datos de Éxito” para tu Investigación en 7 días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E7D2-BEF7-4064-8ECF-3E6CCB66AD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50551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Diseña el Plan “Análisis de Datos de Éxito” para tu Investigación en 7 días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9E7D2-BEF7-4064-8ECF-3E6CCB66AD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6230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smtClean="0"/>
              <a:t>Diseña el Plan “Análisis de Datos de Éxito” para tu Investigación en 7 días</a:t>
            </a:r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9E7D2-BEF7-4064-8ECF-3E6CCB66AD3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7072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rgbClr val="03C4EB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4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</a:rPr>
              <a:t>Comprobar Restricciones</a:t>
            </a:r>
            <a:endParaRPr lang="es-ES" sz="4800" dirty="0">
              <a:solidFill>
                <a:schemeClr val="tx1">
                  <a:lumMod val="50000"/>
                  <a:lumOff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294016"/>
            <a:ext cx="9144000" cy="1655762"/>
          </a:xfrm>
        </p:spPr>
        <p:txBody>
          <a:bodyPr/>
          <a:lstStyle/>
          <a:p>
            <a:r>
              <a:rPr lang="es-ES" dirty="0" smtClean="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0"/>
              </a:rPr>
              <a:t>Normalidad e igualdad de varianzas</a:t>
            </a:r>
            <a:endParaRPr lang="es-ES" dirty="0">
              <a:solidFill>
                <a:schemeClr val="bg1">
                  <a:lumMod val="50000"/>
                </a:schemeClr>
              </a:solidFill>
              <a:latin typeface="Montserrat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461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4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</a:rPr>
              <a:t>Tú turno</a:t>
            </a:r>
            <a:endParaRPr lang="es-ES" sz="4800" dirty="0">
              <a:solidFill>
                <a:schemeClr val="tx1">
                  <a:lumMod val="50000"/>
                  <a:lumOff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294016"/>
            <a:ext cx="9144000" cy="1655762"/>
          </a:xfrm>
        </p:spPr>
        <p:txBody>
          <a:bodyPr/>
          <a:lstStyle/>
          <a:p>
            <a:r>
              <a:rPr lang="es-ES" dirty="0" smtClean="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0"/>
              </a:rPr>
              <a:t>A por tus primeros test estadísticos</a:t>
            </a:r>
            <a:endParaRPr lang="es-ES" dirty="0">
              <a:solidFill>
                <a:schemeClr val="bg1">
                  <a:lumMod val="50000"/>
                </a:schemeClr>
              </a:solidFill>
              <a:latin typeface="Montserrat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26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b="1" dirty="0" smtClean="0">
                <a:latin typeface="Montserrat Medium" panose="00000600000000000000" pitchFamily="2" charset="0"/>
              </a:rPr>
              <a:t>A poner en práctica lo que has visto</a:t>
            </a:r>
            <a:endParaRPr lang="es-ES" sz="2400" b="1" dirty="0">
              <a:solidFill>
                <a:srgbClr val="03C4EB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s-ES" sz="1800" dirty="0" smtClean="0">
                <a:solidFill>
                  <a:schemeClr val="bg1">
                    <a:lumMod val="50000"/>
                  </a:schemeClr>
                </a:solidFill>
              </a:rPr>
              <a:t>Descarga la hoja de trabajo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s-ES" sz="1800" dirty="0" smtClean="0">
                <a:solidFill>
                  <a:schemeClr val="bg1">
                    <a:lumMod val="50000"/>
                  </a:schemeClr>
                </a:solidFill>
              </a:rPr>
              <a:t>Y comprueba la normalidad y la igualdad de varianzas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s-ES" sz="1800" dirty="0" smtClean="0">
                <a:solidFill>
                  <a:schemeClr val="bg1">
                    <a:lumMod val="50000"/>
                  </a:schemeClr>
                </a:solidFill>
              </a:rPr>
              <a:t>Acuérdate de seguir los pasos del contraste de hipótesis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lang="es-ES" sz="18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s-ES" sz="1800" dirty="0" smtClean="0">
                <a:solidFill>
                  <a:schemeClr val="bg1">
                    <a:lumMod val="50000"/>
                  </a:schemeClr>
                </a:solidFill>
              </a:rPr>
              <a:t>¡A por ello!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lang="es-ES" sz="1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885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¿Que vas a ver en este bloque?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Normalidad</a:t>
            </a:r>
          </a:p>
          <a:p>
            <a:r>
              <a:rPr lang="es-ES" dirty="0" smtClean="0"/>
              <a:t>Igualdad de Varianzas</a:t>
            </a:r>
          </a:p>
        </p:txBody>
      </p:sp>
    </p:spTree>
    <p:extLst>
      <p:ext uri="{BB962C8B-B14F-4D97-AF65-F5344CB8AC3E}">
        <p14:creationId xmlns:p14="http://schemas.microsoft.com/office/powerpoint/2010/main" val="3638410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297" y="387178"/>
            <a:ext cx="10560048" cy="5964195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9347" y="3501081"/>
            <a:ext cx="3775486" cy="1120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63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4800" dirty="0" smtClean="0">
                <a:solidFill>
                  <a:srgbClr val="03C4EB"/>
                </a:solidFill>
              </a:rPr>
              <a:t>Comprobar la normalidad</a:t>
            </a:r>
            <a:endParaRPr lang="es-ES" sz="4800" dirty="0">
              <a:solidFill>
                <a:srgbClr val="03C4EB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244589"/>
            <a:ext cx="9144000" cy="1655762"/>
          </a:xfrm>
        </p:spPr>
        <p:txBody>
          <a:bodyPr/>
          <a:lstStyle/>
          <a:p>
            <a:r>
              <a:rPr lang="es-ES" dirty="0" smtClean="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0"/>
              </a:rPr>
              <a:t>El paso a paso para comprobar la normalidad</a:t>
            </a:r>
            <a:endParaRPr lang="es-ES" dirty="0">
              <a:solidFill>
                <a:schemeClr val="bg1">
                  <a:lumMod val="50000"/>
                </a:schemeClr>
              </a:solidFill>
              <a:latin typeface="Montserrat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74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Las claves para comprobar la normalidad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5834449" cy="4351338"/>
          </a:xfrm>
        </p:spPr>
        <p:txBody>
          <a:bodyPr>
            <a:normAutofit/>
          </a:bodyPr>
          <a:lstStyle/>
          <a:p>
            <a:r>
              <a:rPr lang="es-ES" dirty="0" smtClean="0"/>
              <a:t>DESCRIPCIÓN</a:t>
            </a:r>
          </a:p>
          <a:p>
            <a:pPr lvl="1"/>
            <a:r>
              <a:rPr lang="es-ES" dirty="0" err="1" smtClean="0"/>
              <a:t>Boxplot</a:t>
            </a:r>
            <a:r>
              <a:rPr lang="es-ES" dirty="0" smtClean="0"/>
              <a:t>, </a:t>
            </a:r>
            <a:r>
              <a:rPr lang="es-ES" dirty="0" err="1" smtClean="0"/>
              <a:t>qqplot</a:t>
            </a:r>
            <a:r>
              <a:rPr lang="es-ES" dirty="0" smtClean="0"/>
              <a:t> e histograma</a:t>
            </a:r>
          </a:p>
          <a:p>
            <a:pPr lvl="1"/>
            <a:endParaRPr lang="es-ES" dirty="0"/>
          </a:p>
          <a:p>
            <a:r>
              <a:rPr lang="es-ES" dirty="0" smtClean="0"/>
              <a:t>TEST – KOLGOMOROV SMIRNOV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8064" y="1382909"/>
            <a:ext cx="4990971" cy="3040293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8246378" y="0"/>
            <a:ext cx="3175135" cy="120032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OBJETIVO:</a:t>
            </a:r>
          </a:p>
          <a:p>
            <a:r>
              <a:rPr lang="es-ES" b="1" dirty="0" smtClean="0">
                <a:solidFill>
                  <a:schemeClr val="bg1"/>
                </a:solidFill>
              </a:rPr>
              <a:t>Comprobar si una medida proviene de una población normal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7313692" y="4605782"/>
            <a:ext cx="2678805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H 1 = La muestra NO proviene de una distribución normal</a:t>
            </a:r>
            <a:endParaRPr lang="es-ES" b="1" dirty="0">
              <a:solidFill>
                <a:schemeClr val="bg1"/>
              </a:solidFill>
            </a:endParaRPr>
          </a:p>
        </p:txBody>
      </p:sp>
      <p:cxnSp>
        <p:nvCxnSpPr>
          <p:cNvPr id="11" name="Conector recto 10"/>
          <p:cNvCxnSpPr/>
          <p:nvPr/>
        </p:nvCxnSpPr>
        <p:spPr>
          <a:xfrm>
            <a:off x="10091351" y="2039338"/>
            <a:ext cx="0" cy="4229657"/>
          </a:xfrm>
          <a:prstGeom prst="line">
            <a:avLst/>
          </a:prstGeom>
          <a:ln w="38100">
            <a:solidFill>
              <a:srgbClr val="03C4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n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702" y="3893626"/>
            <a:ext cx="2354810" cy="1741233"/>
          </a:xfrm>
          <a:prstGeom prst="rect">
            <a:avLst/>
          </a:prstGeom>
        </p:spPr>
      </p:pic>
      <p:sp>
        <p:nvSpPr>
          <p:cNvPr id="14" name="CuadroTexto 13"/>
          <p:cNvSpPr txBox="1"/>
          <p:nvPr/>
        </p:nvSpPr>
        <p:spPr>
          <a:xfrm>
            <a:off x="10190207" y="4605782"/>
            <a:ext cx="1713772" cy="175432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H 0 = La muestra proviene de una distribución normal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3512" y="3929448"/>
            <a:ext cx="2258582" cy="1669588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2909" y="3838177"/>
            <a:ext cx="2431928" cy="1796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971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4800" dirty="0">
                <a:solidFill>
                  <a:srgbClr val="03C4EB"/>
                </a:solidFill>
              </a:rPr>
              <a:t>Comprobar la </a:t>
            </a:r>
            <a:r>
              <a:rPr lang="es-ES" sz="4800" dirty="0" err="1" smtClean="0">
                <a:solidFill>
                  <a:srgbClr val="03C4EB"/>
                </a:solidFill>
              </a:rPr>
              <a:t>homocedasticidad</a:t>
            </a:r>
            <a:endParaRPr lang="es-ES" sz="4800" dirty="0">
              <a:solidFill>
                <a:srgbClr val="03C4EB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244589"/>
            <a:ext cx="9144000" cy="1655762"/>
          </a:xfrm>
        </p:spPr>
        <p:txBody>
          <a:bodyPr/>
          <a:lstStyle/>
          <a:p>
            <a:r>
              <a:rPr lang="es-ES" dirty="0" smtClean="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0"/>
              </a:rPr>
              <a:t>El paso a paso para comprobar la igualdad de varianzas entre grupos</a:t>
            </a:r>
            <a:endParaRPr lang="es-ES" dirty="0">
              <a:solidFill>
                <a:schemeClr val="bg1">
                  <a:lumMod val="50000"/>
                </a:schemeClr>
              </a:solidFill>
              <a:latin typeface="Montserrat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78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Las claves para comprobar la normalidad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583444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1600" dirty="0" smtClean="0"/>
              <a:t>Descripción</a:t>
            </a:r>
          </a:p>
          <a:p>
            <a:pPr lvl="1"/>
            <a:r>
              <a:rPr lang="es-ES" sz="1400" dirty="0" err="1" smtClean="0"/>
              <a:t>Boxplot</a:t>
            </a:r>
            <a:r>
              <a:rPr lang="es-ES" sz="1400" dirty="0" smtClean="0"/>
              <a:t> por 1 factor y diagrama de medias de 1 factor</a:t>
            </a:r>
            <a:endParaRPr lang="es-ES" sz="1400" dirty="0"/>
          </a:p>
          <a:p>
            <a:r>
              <a:rPr lang="es-ES" sz="1600" dirty="0" smtClean="0"/>
              <a:t>Variable Respuesta: 1 medida</a:t>
            </a:r>
          </a:p>
          <a:p>
            <a:r>
              <a:rPr lang="es-ES" sz="1600" dirty="0" smtClean="0"/>
              <a:t>Variable de Estudio: 1 factor</a:t>
            </a:r>
          </a:p>
          <a:p>
            <a:r>
              <a:rPr lang="es-ES" sz="1600" dirty="0" smtClean="0"/>
              <a:t>TEST – Test de </a:t>
            </a:r>
            <a:r>
              <a:rPr lang="es-ES" sz="1600" dirty="0" err="1" smtClean="0"/>
              <a:t>Levene</a:t>
            </a:r>
            <a:endParaRPr lang="es-ES" sz="1600" dirty="0" smtClean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8064" y="1382909"/>
            <a:ext cx="4990971" cy="3040293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7916562" y="0"/>
            <a:ext cx="3504951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OBJETIVO:</a:t>
            </a:r>
          </a:p>
          <a:p>
            <a:r>
              <a:rPr lang="es-ES" b="1" dirty="0" smtClean="0">
                <a:solidFill>
                  <a:schemeClr val="bg1"/>
                </a:solidFill>
              </a:rPr>
              <a:t>Comprobar si dos o más grupos tienen la misma varianza poblacional (misma dispersión)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7313692" y="4605782"/>
            <a:ext cx="2678805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H 1 = Las poblaciones presentan diferentes varianzas</a:t>
            </a:r>
            <a:endParaRPr lang="es-ES" b="1" dirty="0">
              <a:solidFill>
                <a:schemeClr val="bg1"/>
              </a:solidFill>
            </a:endParaRPr>
          </a:p>
        </p:txBody>
      </p:sp>
      <p:cxnSp>
        <p:nvCxnSpPr>
          <p:cNvPr id="11" name="Conector recto 10"/>
          <p:cNvCxnSpPr/>
          <p:nvPr/>
        </p:nvCxnSpPr>
        <p:spPr>
          <a:xfrm>
            <a:off x="10091351" y="2039338"/>
            <a:ext cx="0" cy="4229657"/>
          </a:xfrm>
          <a:prstGeom prst="line">
            <a:avLst/>
          </a:prstGeom>
          <a:ln w="38100">
            <a:solidFill>
              <a:srgbClr val="03C4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10190207" y="4605782"/>
            <a:ext cx="1713772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H 0 = Las poblaciones tienen las mismas varianzas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85" y="3748216"/>
            <a:ext cx="2703214" cy="2161899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1414" y="3610196"/>
            <a:ext cx="2927170" cy="2299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2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4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</a:rPr>
              <a:t>Take</a:t>
            </a:r>
            <a:r>
              <a:rPr lang="es-ES" sz="4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s-ES" sz="4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</a:rPr>
              <a:t>away</a:t>
            </a:r>
            <a:endParaRPr lang="es-ES" sz="4800" dirty="0">
              <a:solidFill>
                <a:schemeClr val="tx1">
                  <a:lumMod val="50000"/>
                  <a:lumOff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294016"/>
            <a:ext cx="9144000" cy="1655762"/>
          </a:xfrm>
        </p:spPr>
        <p:txBody>
          <a:bodyPr/>
          <a:lstStyle/>
          <a:p>
            <a:r>
              <a:rPr lang="es-ES" dirty="0" smtClean="0">
                <a:solidFill>
                  <a:schemeClr val="bg1">
                    <a:lumMod val="50000"/>
                  </a:schemeClr>
                </a:solidFill>
                <a:latin typeface="Montserrat Light" panose="00000400000000000000" pitchFamily="2" charset="0"/>
              </a:rPr>
              <a:t>El resumen de la lección</a:t>
            </a:r>
            <a:endParaRPr lang="es-ES" dirty="0">
              <a:solidFill>
                <a:schemeClr val="bg1">
                  <a:lumMod val="50000"/>
                </a:schemeClr>
              </a:solidFill>
              <a:latin typeface="Montserrat Light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98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2400" b="1" dirty="0" smtClean="0">
                <a:solidFill>
                  <a:srgbClr val="03C4EB"/>
                </a:solidFill>
                <a:latin typeface="Montserrat Medium" panose="00000600000000000000" pitchFamily="2" charset="0"/>
              </a:rPr>
              <a:t>Lo má</a:t>
            </a:r>
            <a:r>
              <a:rPr lang="es-ES" b="1" dirty="0" smtClean="0">
                <a:latin typeface="Montserrat Medium" panose="00000600000000000000" pitchFamily="2" charset="0"/>
              </a:rPr>
              <a:t>s importante de la lección</a:t>
            </a:r>
            <a:endParaRPr lang="es-ES" sz="2400" b="1" dirty="0">
              <a:solidFill>
                <a:srgbClr val="03C4EB"/>
              </a:solidFill>
              <a:latin typeface="Montserrat Medium" panose="000006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s-ES" sz="1800" dirty="0" smtClean="0">
                <a:solidFill>
                  <a:schemeClr val="bg1">
                    <a:lumMod val="50000"/>
                  </a:schemeClr>
                </a:solidFill>
              </a:rPr>
              <a:t>La normalidad se puede comprobar con el test K-S</a:t>
            </a:r>
            <a:r>
              <a:rPr lang="es-ES" dirty="0" smtClean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– lo vas a utilizar para saber si utilizarás test paramétricos o no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s-ES" sz="1800" dirty="0" smtClean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La igualdad de varianzas (de dispersiones) entre grupos la puedes comprobar con el test de </a:t>
            </a:r>
            <a:r>
              <a:rPr lang="es-ES" sz="1800" dirty="0" err="1" smtClean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Levene</a:t>
            </a:r>
            <a:r>
              <a:rPr lang="es-ES" sz="1800" dirty="0" smtClean="0">
                <a:solidFill>
                  <a:schemeClr val="bg1">
                    <a:lumMod val="50000"/>
                  </a:schemeClr>
                </a:solidFill>
                <a:sym typeface="Wingdings" panose="05000000000000000000" pitchFamily="2" charset="2"/>
              </a:rPr>
              <a:t> – se utiliza para la comparación de medidas</a:t>
            </a:r>
            <a:endParaRPr lang="es-ES" sz="18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129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o 1">
      <a:majorFont>
        <a:latin typeface="Montserrat Medium"/>
        <a:ea typeface=""/>
        <a:cs typeface=""/>
      </a:majorFont>
      <a:minorFont>
        <a:latin typeface="Montserra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3147</TotalTime>
  <Words>272</Words>
  <Application>Microsoft Office PowerPoint</Application>
  <PresentationFormat>Panorámica</PresentationFormat>
  <Paragraphs>46</Paragraphs>
  <Slides>11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8" baseType="lpstr">
      <vt:lpstr>Arial</vt:lpstr>
      <vt:lpstr>Arial Black</vt:lpstr>
      <vt:lpstr>Calibri</vt:lpstr>
      <vt:lpstr>Montserrat Light</vt:lpstr>
      <vt:lpstr>Montserrat Medium</vt:lpstr>
      <vt:lpstr>Wingdings</vt:lpstr>
      <vt:lpstr>Tema de Office</vt:lpstr>
      <vt:lpstr>Comprobar Restricciones</vt:lpstr>
      <vt:lpstr>¿Que vas a ver en este bloque?</vt:lpstr>
      <vt:lpstr>Presentación de PowerPoint</vt:lpstr>
      <vt:lpstr>Comprobar la normalidad</vt:lpstr>
      <vt:lpstr>Las claves para comprobar la normalidad</vt:lpstr>
      <vt:lpstr>Comprobar la homocedasticidad</vt:lpstr>
      <vt:lpstr>Las claves para comprobar la normalidad</vt:lpstr>
      <vt:lpstr>Take away</vt:lpstr>
      <vt:lpstr>Lo más importante de la lección</vt:lpstr>
      <vt:lpstr>Tú turno</vt:lpstr>
      <vt:lpstr>A poner en práctica lo que has visto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BIOESTADÍSTICA</dc:title>
  <dc:creator>HP</dc:creator>
  <cp:lastModifiedBy>Anna i Jordi</cp:lastModifiedBy>
  <cp:revision>116</cp:revision>
  <dcterms:created xsi:type="dcterms:W3CDTF">2018-02-07T11:08:27Z</dcterms:created>
  <dcterms:modified xsi:type="dcterms:W3CDTF">2018-07-31T14:59:30Z</dcterms:modified>
</cp:coreProperties>
</file>